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51" r:id="rId2"/>
    <p:sldId id="386" r:id="rId3"/>
    <p:sldId id="360" r:id="rId4"/>
    <p:sldId id="358" r:id="rId5"/>
    <p:sldId id="361" r:id="rId6"/>
    <p:sldId id="256" r:id="rId7"/>
    <p:sldId id="352" r:id="rId8"/>
    <p:sldId id="354" r:id="rId9"/>
    <p:sldId id="281" r:id="rId10"/>
    <p:sldId id="389" r:id="rId11"/>
    <p:sldId id="353" r:id="rId12"/>
    <p:sldId id="359" r:id="rId13"/>
    <p:sldId id="355" r:id="rId14"/>
    <p:sldId id="286" r:id="rId15"/>
    <p:sldId id="363" r:id="rId16"/>
    <p:sldId id="350" r:id="rId17"/>
    <p:sldId id="278" r:id="rId18"/>
    <p:sldId id="275" r:id="rId19"/>
    <p:sldId id="296" r:id="rId20"/>
    <p:sldId id="388" r:id="rId21"/>
    <p:sldId id="348" r:id="rId22"/>
    <p:sldId id="362" r:id="rId23"/>
    <p:sldId id="364" r:id="rId24"/>
    <p:sldId id="357" r:id="rId25"/>
    <p:sldId id="356" r:id="rId26"/>
    <p:sldId id="365" r:id="rId27"/>
    <p:sldId id="307" r:id="rId28"/>
    <p:sldId id="387" r:id="rId29"/>
    <p:sldId id="347" r:id="rId30"/>
    <p:sldId id="297" r:id="rId31"/>
    <p:sldId id="34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k Higgins" initials="PH" lastIdx="1" clrIdx="0">
    <p:extLst>
      <p:ext uri="{19B8F6BF-5375-455C-9EA6-DF929625EA0E}">
        <p15:presenceInfo xmlns:p15="http://schemas.microsoft.com/office/powerpoint/2012/main" userId="Patrick Higgin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7" autoAdjust="0"/>
    <p:restoredTop sz="94640" autoAdjust="0"/>
  </p:normalViewPr>
  <p:slideViewPr>
    <p:cSldViewPr>
      <p:cViewPr varScale="1">
        <p:scale>
          <a:sx n="58" d="100"/>
          <a:sy n="58" d="100"/>
        </p:scale>
        <p:origin x="1224" y="53"/>
      </p:cViewPr>
      <p:guideLst>
        <p:guide orient="horz" pos="2160"/>
        <p:guide pos="2880"/>
      </p:guideLst>
    </p:cSldViewPr>
  </p:slid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562C3E-89BA-44EB-BFD2-37418DCC0231}" type="datetimeFigureOut">
              <a:rPr lang="en-US" smtClean="0"/>
              <a:pPr/>
              <a:t>3/26/2019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F9B37C-17F9-46C0-8F85-F92872639E9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secs</a:t>
            </a:r>
          </a:p>
          <a:p>
            <a:endParaRPr lang="en-US" dirty="0"/>
          </a:p>
          <a:p>
            <a:r>
              <a:rPr lang="en-US" dirty="0"/>
              <a:t>The Recovery Project came together as a sponsored group of the Trees Foundation in 2012 to help citizens and communities to scientifically gauge the health of the Eel River and to work together to bring the human community within the watershed into Harmony with Nature in order to facilitate ecological restoration.</a:t>
            </a:r>
          </a:p>
          <a:p>
            <a:endParaRPr lang="en-US" dirty="0"/>
          </a:p>
        </p:txBody>
      </p:sp>
      <p:sp>
        <p:nvSpPr>
          <p:cNvPr id="4" name="Slide Number Placeholder 3"/>
          <p:cNvSpPr>
            <a:spLocks noGrp="1"/>
          </p:cNvSpPr>
          <p:nvPr>
            <p:ph type="sldNum" sz="quarter" idx="10"/>
          </p:nvPr>
        </p:nvSpPr>
        <p:spPr/>
        <p:txBody>
          <a:bodyPr/>
          <a:lstStyle/>
          <a:p>
            <a:fld id="{82A42846-160D-439F-9595-CD237CF80228}" type="slidenum">
              <a:rPr lang="en-US" smtClean="0"/>
              <a:pPr/>
              <a:t>2</a:t>
            </a:fld>
            <a:endParaRPr lang="en-US" dirty="0"/>
          </a:p>
        </p:txBody>
      </p:sp>
    </p:spTree>
    <p:extLst>
      <p:ext uri="{BB962C8B-B14F-4D97-AF65-F5344CB8AC3E}">
        <p14:creationId xmlns:p14="http://schemas.microsoft.com/office/powerpoint/2010/main" val="3927051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ECB389-9D39-4D3D-8199-3B8A2C095FC0}"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CB389-9D39-4D3D-8199-3B8A2C095FC0}"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CB389-9D39-4D3D-8199-3B8A2C095FC0}"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ECB389-9D39-4D3D-8199-3B8A2C095FC0}" type="datetimeFigureOut">
              <a:rPr lang="en-US" smtClean="0"/>
              <a:pPr/>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ECB389-9D39-4D3D-8199-3B8A2C095FC0}" type="datetimeFigureOut">
              <a:rPr lang="en-US" smtClean="0"/>
              <a:pPr/>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ECB389-9D39-4D3D-8199-3B8A2C095FC0}" type="datetimeFigureOut">
              <a:rPr lang="en-US" smtClean="0"/>
              <a:pPr/>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ECB389-9D39-4D3D-8199-3B8A2C095FC0}" type="datetimeFigureOut">
              <a:rPr lang="en-US" smtClean="0"/>
              <a:pPr/>
              <a:t>3/26/2019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CB389-9D39-4D3D-8199-3B8A2C095FC0}" type="datetimeFigureOut">
              <a:rPr lang="en-US" smtClean="0"/>
              <a:pPr/>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CB389-9D39-4D3D-8199-3B8A2C095FC0}" type="datetimeFigureOut">
              <a:rPr lang="en-US" smtClean="0"/>
              <a:pPr/>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CB389-9D39-4D3D-8199-3B8A2C095FC0}"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CB389-9D39-4D3D-8199-3B8A2C095FC0}"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CCB52-103B-432F-9F90-A7EEEA970A2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ECB389-9D39-4D3D-8199-3B8A2C095FC0}" type="datetimeFigureOut">
              <a:rPr lang="en-US" smtClean="0"/>
              <a:pPr/>
              <a:t>3/26/2019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8CCB52-103B-432F-9F90-A7EEEA970A2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52317C-6326-407E-855B-3BDD5FA41CA9}"/>
              </a:ext>
            </a:extLst>
          </p:cNvPr>
          <p:cNvSpPr txBox="1"/>
          <p:nvPr/>
        </p:nvSpPr>
        <p:spPr>
          <a:xfrm>
            <a:off x="76200" y="76200"/>
            <a:ext cx="9067800" cy="2092881"/>
          </a:xfrm>
          <a:prstGeom prst="rect">
            <a:avLst/>
          </a:prstGeom>
          <a:noFill/>
        </p:spPr>
        <p:txBody>
          <a:bodyPr wrap="square" rtlCol="0">
            <a:spAutoFit/>
          </a:bodyPr>
          <a:lstStyle/>
          <a:p>
            <a:pPr algn="ctr"/>
            <a:r>
              <a:rPr lang="en-US" sz="2000" b="1" dirty="0">
                <a:solidFill>
                  <a:schemeClr val="bg1"/>
                </a:solidFill>
              </a:rPr>
              <a:t>Sacramento Pikeminnow Experimental Control In the South Fork Eel River</a:t>
            </a:r>
          </a:p>
          <a:p>
            <a:pPr algn="ctr"/>
            <a:endParaRPr lang="en-US" sz="2000" b="1" dirty="0">
              <a:solidFill>
                <a:schemeClr val="bg1"/>
              </a:solidFill>
            </a:endParaRPr>
          </a:p>
          <a:p>
            <a:pPr algn="ctr"/>
            <a:r>
              <a:rPr lang="en-US" b="1" dirty="0">
                <a:solidFill>
                  <a:schemeClr val="bg1"/>
                </a:solidFill>
              </a:rPr>
              <a:t>By Patrick Higgins, Managing Director Eel River Recovery Project</a:t>
            </a:r>
          </a:p>
          <a:p>
            <a:pPr algn="ctr"/>
            <a:endParaRPr lang="en-US" b="1" dirty="0">
              <a:solidFill>
                <a:schemeClr val="bg1"/>
              </a:solidFill>
            </a:endParaRPr>
          </a:p>
          <a:p>
            <a:pPr algn="ctr"/>
            <a:r>
              <a:rPr lang="en-US" b="1" dirty="0">
                <a:solidFill>
                  <a:schemeClr val="bg1"/>
                </a:solidFill>
              </a:rPr>
              <a:t>Presentation to the Eel River Forum</a:t>
            </a:r>
          </a:p>
          <a:p>
            <a:pPr algn="ctr"/>
            <a:r>
              <a:rPr lang="en-US" b="1" dirty="0">
                <a:solidFill>
                  <a:schemeClr val="bg1"/>
                </a:solidFill>
              </a:rPr>
              <a:t>March 27, 2019 </a:t>
            </a:r>
          </a:p>
          <a:p>
            <a:r>
              <a:rPr lang="en-US" b="1" dirty="0">
                <a:solidFill>
                  <a:schemeClr val="bg1"/>
                </a:solidFill>
              </a:rPr>
              <a:t> </a:t>
            </a:r>
          </a:p>
        </p:txBody>
      </p:sp>
      <p:pic>
        <p:nvPicPr>
          <p:cNvPr id="4" name="Picture 3">
            <a:extLst>
              <a:ext uri="{FF2B5EF4-FFF2-40B4-BE49-F238E27FC236}">
                <a16:creationId xmlns:a16="http://schemas.microsoft.com/office/drawing/2014/main" id="{9C86114F-B924-466F-B770-D927EC515D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599" y="4688919"/>
            <a:ext cx="3471381" cy="2182605"/>
          </a:xfrm>
          <a:prstGeom prst="rect">
            <a:avLst/>
          </a:prstGeom>
        </p:spPr>
      </p:pic>
      <p:pic>
        <p:nvPicPr>
          <p:cNvPr id="6" name="Picture 5">
            <a:extLst>
              <a:ext uri="{FF2B5EF4-FFF2-40B4-BE49-F238E27FC236}">
                <a16:creationId xmlns:a16="http://schemas.microsoft.com/office/drawing/2014/main" id="{CA43C95A-95EE-4E2F-A134-B7D0FB3A8A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91" y="4474420"/>
            <a:ext cx="2968752" cy="2112991"/>
          </a:xfrm>
          <a:prstGeom prst="rect">
            <a:avLst/>
          </a:prstGeom>
        </p:spPr>
      </p:pic>
      <p:pic>
        <p:nvPicPr>
          <p:cNvPr id="8" name="Picture 7">
            <a:extLst>
              <a:ext uri="{FF2B5EF4-FFF2-40B4-BE49-F238E27FC236}">
                <a16:creationId xmlns:a16="http://schemas.microsoft.com/office/drawing/2014/main" id="{760FF870-D808-4DFB-9F95-6A6625BB6F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499" y="2021073"/>
            <a:ext cx="2811996" cy="2185382"/>
          </a:xfrm>
          <a:prstGeom prst="rect">
            <a:avLst/>
          </a:prstGeom>
        </p:spPr>
      </p:pic>
      <p:pic>
        <p:nvPicPr>
          <p:cNvPr id="10" name="Picture 9">
            <a:extLst>
              <a:ext uri="{FF2B5EF4-FFF2-40B4-BE49-F238E27FC236}">
                <a16:creationId xmlns:a16="http://schemas.microsoft.com/office/drawing/2014/main" id="{E59A6134-226D-49F3-BC7B-BCC641A014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2077" y="2034024"/>
            <a:ext cx="2582818" cy="2206513"/>
          </a:xfrm>
          <a:prstGeom prst="rect">
            <a:avLst/>
          </a:prstGeom>
        </p:spPr>
      </p:pic>
      <p:pic>
        <p:nvPicPr>
          <p:cNvPr id="14" name="Picture 13">
            <a:extLst>
              <a:ext uri="{FF2B5EF4-FFF2-40B4-BE49-F238E27FC236}">
                <a16:creationId xmlns:a16="http://schemas.microsoft.com/office/drawing/2014/main" id="{4CF18ACA-E9DF-4A48-A5C1-02415BFEBE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7844" y="2083074"/>
            <a:ext cx="1474156" cy="1105617"/>
          </a:xfrm>
          <a:prstGeom prst="rect">
            <a:avLst/>
          </a:prstGeom>
        </p:spPr>
      </p:pic>
      <p:pic>
        <p:nvPicPr>
          <p:cNvPr id="16" name="Picture 15">
            <a:extLst>
              <a:ext uri="{FF2B5EF4-FFF2-40B4-BE49-F238E27FC236}">
                <a16:creationId xmlns:a16="http://schemas.microsoft.com/office/drawing/2014/main" id="{2AF4BB47-FFC2-436C-B20A-780C64CEF2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31858" y="3315773"/>
            <a:ext cx="2283142" cy="1713427"/>
          </a:xfrm>
          <a:prstGeom prst="rect">
            <a:avLst/>
          </a:prstGeom>
        </p:spPr>
      </p:pic>
      <p:pic>
        <p:nvPicPr>
          <p:cNvPr id="18" name="Picture 17">
            <a:extLst>
              <a:ext uri="{FF2B5EF4-FFF2-40B4-BE49-F238E27FC236}">
                <a16:creationId xmlns:a16="http://schemas.microsoft.com/office/drawing/2014/main" id="{A3866477-98B3-4BF3-8F14-3CDF6E8B9C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94830" y="5181600"/>
            <a:ext cx="2154339" cy="1586235"/>
          </a:xfrm>
          <a:prstGeom prst="rect">
            <a:avLst/>
          </a:prstGeom>
        </p:spPr>
      </p:pic>
      <p:pic>
        <p:nvPicPr>
          <p:cNvPr id="22" name="Picture 21">
            <a:extLst>
              <a:ext uri="{FF2B5EF4-FFF2-40B4-BE49-F238E27FC236}">
                <a16:creationId xmlns:a16="http://schemas.microsoft.com/office/drawing/2014/main" id="{BC365F61-C04A-4815-8BAD-DAFED504272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38349" y="2065841"/>
            <a:ext cx="1563760" cy="1122850"/>
          </a:xfrm>
          <a:prstGeom prst="rect">
            <a:avLst/>
          </a:prstGeom>
        </p:spPr>
      </p:pic>
    </p:spTree>
    <p:extLst>
      <p:ext uri="{BB962C8B-B14F-4D97-AF65-F5344CB8AC3E}">
        <p14:creationId xmlns:p14="http://schemas.microsoft.com/office/powerpoint/2010/main" val="244043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4"/>
          <p:cNvSpPr txBox="1">
            <a:spLocks noChangeArrowheads="1"/>
          </p:cNvSpPr>
          <p:nvPr/>
        </p:nvSpPr>
        <p:spPr bwMode="auto">
          <a:xfrm>
            <a:off x="4800600" y="609600"/>
            <a:ext cx="4419600" cy="6664325"/>
          </a:xfrm>
          <a:prstGeom prst="rect">
            <a:avLst/>
          </a:prstGeom>
          <a:noFill/>
          <a:ln w="9525">
            <a:noFill/>
            <a:miter lim="800000"/>
            <a:headEnd/>
            <a:tailEnd/>
          </a:ln>
        </p:spPr>
        <p:txBody>
          <a:bodyPr>
            <a:spAutoFit/>
          </a:bodyPr>
          <a:lstStyle/>
          <a:p>
            <a:endParaRPr lang="en-US" sz="2400" b="1" dirty="0">
              <a:solidFill>
                <a:schemeClr val="bg1"/>
              </a:solidFill>
            </a:endParaRPr>
          </a:p>
          <a:p>
            <a:r>
              <a:rPr lang="en-US" sz="2400" b="1" dirty="0">
                <a:solidFill>
                  <a:schemeClr val="bg1"/>
                </a:solidFill>
              </a:rPr>
              <a:t>Working on Solutions – not an Advocacy Organization</a:t>
            </a:r>
          </a:p>
          <a:p>
            <a:endParaRPr lang="en-US" sz="2400" b="1" dirty="0">
              <a:solidFill>
                <a:schemeClr val="bg1"/>
              </a:solidFill>
            </a:endParaRPr>
          </a:p>
          <a:p>
            <a:r>
              <a:rPr lang="en-US" sz="2400" b="1" dirty="0">
                <a:solidFill>
                  <a:schemeClr val="bg1"/>
                </a:solidFill>
              </a:rPr>
              <a:t>Scope the Community</a:t>
            </a:r>
          </a:p>
          <a:p>
            <a:endParaRPr lang="en-US" sz="2400" b="1" dirty="0">
              <a:solidFill>
                <a:schemeClr val="bg1"/>
              </a:solidFill>
            </a:endParaRPr>
          </a:p>
          <a:p>
            <a:r>
              <a:rPr lang="en-US" sz="2400" b="1" dirty="0">
                <a:solidFill>
                  <a:schemeClr val="bg1"/>
                </a:solidFill>
              </a:rPr>
              <a:t>Identify Needs</a:t>
            </a:r>
          </a:p>
          <a:p>
            <a:endParaRPr lang="en-US" sz="2400" b="1" dirty="0">
              <a:solidFill>
                <a:schemeClr val="bg1"/>
              </a:solidFill>
            </a:endParaRPr>
          </a:p>
          <a:p>
            <a:r>
              <a:rPr lang="en-US" sz="2400" b="1" dirty="0">
                <a:solidFill>
                  <a:schemeClr val="bg1"/>
                </a:solidFill>
              </a:rPr>
              <a:t>Find Resources to Solve Problems</a:t>
            </a:r>
          </a:p>
          <a:p>
            <a:endParaRPr lang="en-US" sz="2400" b="1" dirty="0">
              <a:solidFill>
                <a:schemeClr val="bg1"/>
              </a:solidFill>
            </a:endParaRPr>
          </a:p>
          <a:p>
            <a:r>
              <a:rPr lang="en-US" sz="2400" b="1" dirty="0">
                <a:solidFill>
                  <a:schemeClr val="bg1"/>
                </a:solidFill>
              </a:rPr>
              <a:t>Implement Projects</a:t>
            </a:r>
          </a:p>
          <a:p>
            <a:endParaRPr lang="en-US" sz="2400" b="1" dirty="0">
              <a:solidFill>
                <a:schemeClr val="bg1"/>
              </a:solidFill>
            </a:endParaRPr>
          </a:p>
          <a:p>
            <a:r>
              <a:rPr lang="en-US" sz="2400" b="1" dirty="0">
                <a:solidFill>
                  <a:schemeClr val="bg1"/>
                </a:solidFill>
              </a:rPr>
              <a:t>Monitor Results</a:t>
            </a:r>
          </a:p>
          <a:p>
            <a:endParaRPr lang="en-US" sz="2400" b="1" dirty="0">
              <a:solidFill>
                <a:schemeClr val="bg1"/>
              </a:solidFill>
            </a:endParaRPr>
          </a:p>
          <a:p>
            <a:r>
              <a:rPr lang="en-US" sz="2400" b="1" dirty="0">
                <a:solidFill>
                  <a:schemeClr val="bg1"/>
                </a:solidFill>
              </a:rPr>
              <a:t>Share Back w/Community</a:t>
            </a:r>
          </a:p>
          <a:p>
            <a:endParaRPr lang="en-US" sz="2400" b="1" dirty="0">
              <a:solidFill>
                <a:schemeClr val="bg1"/>
              </a:solidFill>
            </a:endParaRPr>
          </a:p>
          <a:p>
            <a:endParaRPr lang="en-US" sz="2400" b="1" dirty="0">
              <a:solidFill>
                <a:schemeClr val="bg1"/>
              </a:solidFill>
            </a:endParaRPr>
          </a:p>
        </p:txBody>
      </p:sp>
      <p:sp>
        <p:nvSpPr>
          <p:cNvPr id="3076" name="Text Box 6"/>
          <p:cNvSpPr txBox="1">
            <a:spLocks noChangeArrowheads="1"/>
          </p:cNvSpPr>
          <p:nvPr/>
        </p:nvSpPr>
        <p:spPr bwMode="auto">
          <a:xfrm>
            <a:off x="0" y="112713"/>
            <a:ext cx="8839200" cy="1190625"/>
          </a:xfrm>
          <a:prstGeom prst="rect">
            <a:avLst/>
          </a:prstGeom>
          <a:noFill/>
          <a:ln w="9525">
            <a:noFill/>
            <a:miter lim="800000"/>
            <a:headEnd/>
            <a:tailEnd/>
          </a:ln>
        </p:spPr>
        <p:txBody>
          <a:bodyPr>
            <a:spAutoFit/>
          </a:bodyPr>
          <a:lstStyle/>
          <a:p>
            <a:pPr algn="ctr"/>
            <a:r>
              <a:rPr lang="en-US" sz="3600" b="1" dirty="0">
                <a:solidFill>
                  <a:schemeClr val="bg1"/>
                </a:solidFill>
              </a:rPr>
              <a:t>Eel River Recovery Project</a:t>
            </a:r>
          </a:p>
          <a:p>
            <a:endParaRPr lang="en-US" sz="3600" dirty="0"/>
          </a:p>
        </p:txBody>
      </p:sp>
      <p:sp>
        <p:nvSpPr>
          <p:cNvPr id="3077" name="Text Box 4"/>
          <p:cNvSpPr txBox="1">
            <a:spLocks noChangeArrowheads="1"/>
          </p:cNvSpPr>
          <p:nvPr/>
        </p:nvSpPr>
        <p:spPr bwMode="auto">
          <a:xfrm>
            <a:off x="228600" y="5562600"/>
            <a:ext cx="4495800" cy="1938338"/>
          </a:xfrm>
          <a:prstGeom prst="rect">
            <a:avLst/>
          </a:prstGeom>
          <a:noFill/>
          <a:ln w="9525">
            <a:noFill/>
            <a:miter lim="800000"/>
            <a:headEnd/>
            <a:tailEnd/>
          </a:ln>
        </p:spPr>
        <p:txBody>
          <a:bodyPr>
            <a:spAutoFit/>
          </a:bodyPr>
          <a:lstStyle/>
          <a:p>
            <a:pPr algn="ctr"/>
            <a:r>
              <a:rPr lang="en-US" sz="2400" b="1" dirty="0">
                <a:solidFill>
                  <a:schemeClr val="bg1"/>
                </a:solidFill>
              </a:rPr>
              <a:t>Founded in 2011</a:t>
            </a:r>
          </a:p>
          <a:p>
            <a:pPr algn="ctr"/>
            <a:endParaRPr lang="en-US" sz="2400" b="1" dirty="0">
              <a:solidFill>
                <a:schemeClr val="bg1"/>
              </a:solidFill>
            </a:endParaRPr>
          </a:p>
          <a:p>
            <a:pPr algn="ctr"/>
            <a:r>
              <a:rPr lang="en-US" sz="2400" b="1" i="1" dirty="0">
                <a:solidFill>
                  <a:schemeClr val="bg1"/>
                </a:solidFill>
              </a:rPr>
              <a:t>Engage, Enlighten, Empower</a:t>
            </a:r>
          </a:p>
          <a:p>
            <a:endParaRPr lang="en-US" sz="2400" b="1" dirty="0">
              <a:solidFill>
                <a:schemeClr val="bg1"/>
              </a:solidFill>
            </a:endParaRPr>
          </a:p>
          <a:p>
            <a:endParaRPr lang="en-US" sz="2400" b="1" dirty="0">
              <a:solidFill>
                <a:schemeClr val="bg1"/>
              </a:solidFill>
            </a:endParaRPr>
          </a:p>
        </p:txBody>
      </p:sp>
      <p:pic>
        <p:nvPicPr>
          <p:cNvPr id="3" name="Picture 2">
            <a:extLst>
              <a:ext uri="{FF2B5EF4-FFF2-40B4-BE49-F238E27FC236}">
                <a16:creationId xmlns:a16="http://schemas.microsoft.com/office/drawing/2014/main" id="{84C34CE6-39E1-4D29-B250-E8EFB30093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086227"/>
            <a:ext cx="3886201" cy="4095373"/>
          </a:xfrm>
          <a:prstGeom prst="rect">
            <a:avLst/>
          </a:prstGeom>
        </p:spPr>
      </p:pic>
    </p:spTree>
    <p:extLst>
      <p:ext uri="{BB962C8B-B14F-4D97-AF65-F5344CB8AC3E}">
        <p14:creationId xmlns:p14="http://schemas.microsoft.com/office/powerpoint/2010/main" val="5865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Picture 4" descr="Eel_Tour_Sept_2011"/>
          <p:cNvPicPr>
            <a:picLocks noChangeAspect="1" noChangeArrowheads="1"/>
          </p:cNvPicPr>
          <p:nvPr/>
        </p:nvPicPr>
        <p:blipFill>
          <a:blip r:embed="rId2" cstate="print"/>
          <a:srcRect/>
          <a:stretch>
            <a:fillRect/>
          </a:stretch>
        </p:blipFill>
        <p:spPr bwMode="auto">
          <a:xfrm>
            <a:off x="914400" y="146717"/>
            <a:ext cx="7086600" cy="5568283"/>
          </a:xfrm>
          <a:prstGeom prst="rect">
            <a:avLst/>
          </a:prstGeom>
          <a:noFill/>
        </p:spPr>
      </p:pic>
      <p:sp>
        <p:nvSpPr>
          <p:cNvPr id="107525" name="Text Box 5"/>
          <p:cNvSpPr txBox="1">
            <a:spLocks noChangeArrowheads="1"/>
          </p:cNvSpPr>
          <p:nvPr/>
        </p:nvSpPr>
        <p:spPr bwMode="auto">
          <a:xfrm>
            <a:off x="157162" y="5810071"/>
            <a:ext cx="8991600" cy="923330"/>
          </a:xfrm>
          <a:prstGeom prst="rect">
            <a:avLst/>
          </a:prstGeom>
          <a:noFill/>
          <a:ln w="9525">
            <a:noFill/>
            <a:miter lim="800000"/>
            <a:headEnd/>
            <a:tailEnd/>
          </a:ln>
          <a:effectLst/>
        </p:spPr>
        <p:txBody>
          <a:bodyPr>
            <a:spAutoFit/>
          </a:bodyPr>
          <a:lstStyle/>
          <a:p>
            <a:r>
              <a:rPr lang="en-US" b="1" dirty="0">
                <a:solidFill>
                  <a:schemeClr val="bg1"/>
                </a:solidFill>
              </a:rPr>
              <a:t>Although requests to control pikeminnow came at our seminal meetings, we did not begin monitoring until 2016 when we received a grant from the Salmon Restoration Association in Fort Bragg.  </a:t>
            </a:r>
          </a:p>
        </p:txBody>
      </p:sp>
    </p:spTree>
    <p:extLst>
      <p:ext uri="{BB962C8B-B14F-4D97-AF65-F5344CB8AC3E}">
        <p14:creationId xmlns:p14="http://schemas.microsoft.com/office/powerpoint/2010/main" val="2144226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025887" y="152400"/>
            <a:ext cx="4041913" cy="6858000"/>
          </a:xfrm>
        </p:spPr>
        <p:txBody>
          <a:bodyPr>
            <a:normAutofit/>
          </a:bodyPr>
          <a:lstStyle/>
          <a:p>
            <a:pPr algn="l"/>
            <a:r>
              <a:rPr lang="en-US" sz="2400" dirty="0">
                <a:solidFill>
                  <a:schemeClr val="bg1"/>
                </a:solidFill>
              </a:rPr>
              <a:t>Sacramento pikeminnow (Ptychocheilus grandis) were introduced into the Eel River circa 1979, then proliferated  and spread throughout the watershed.  There was widespread concern that they could cause native salmonids to go extinct.  </a:t>
            </a:r>
          </a:p>
          <a:p>
            <a:pPr algn="l"/>
            <a:endParaRPr lang="en-US" sz="2400" dirty="0">
              <a:solidFill>
                <a:schemeClr val="bg1"/>
              </a:solidFill>
            </a:endParaRPr>
          </a:p>
          <a:p>
            <a:pPr algn="l"/>
            <a:r>
              <a:rPr lang="en-US" sz="2400" dirty="0">
                <a:solidFill>
                  <a:schemeClr val="bg1"/>
                </a:solidFill>
              </a:rPr>
              <a:t>ERRP began baseline monitoring of the in the South Fork Eel River in a key reach for threatened and endangered Pacific salmon species in 2016. Trend data have been collected in 2017 and 2018.</a:t>
            </a:r>
          </a:p>
        </p:txBody>
      </p:sp>
      <p:pic>
        <p:nvPicPr>
          <p:cNvPr id="6" name="Picture 18" descr="PM_Lips.jpg">
            <a:extLst>
              <a:ext uri="{FF2B5EF4-FFF2-40B4-BE49-F238E27FC236}">
                <a16:creationId xmlns:a16="http://schemas.microsoft.com/office/drawing/2014/main" id="{297BB7BA-9D19-48AE-8829-7BCD575D86F9}"/>
              </a:ext>
            </a:extLst>
          </p:cNvPr>
          <p:cNvPicPr>
            <a:picLocks noChangeAspect="1"/>
          </p:cNvPicPr>
          <p:nvPr/>
        </p:nvPicPr>
        <p:blipFill>
          <a:blip r:embed="rId2">
            <a:lum contrast="30000"/>
            <a:extLst>
              <a:ext uri="{28A0092B-C50C-407E-A947-70E740481C1C}">
                <a14:useLocalDpi xmlns:a14="http://schemas.microsoft.com/office/drawing/2010/main" val="0"/>
              </a:ext>
            </a:extLst>
          </a:blip>
          <a:srcRect/>
          <a:stretch>
            <a:fillRect/>
          </a:stretch>
        </p:blipFill>
        <p:spPr bwMode="auto">
          <a:xfrm>
            <a:off x="-152400" y="-838201"/>
            <a:ext cx="5029200" cy="526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7" descr="2015_EWFD 032.JPG">
            <a:extLst>
              <a:ext uri="{FF2B5EF4-FFF2-40B4-BE49-F238E27FC236}">
                <a16:creationId xmlns:a16="http://schemas.microsoft.com/office/drawing/2014/main" id="{635F40FF-07BA-4F36-94A0-60B9B3E4D2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3" y="3429000"/>
            <a:ext cx="4714461" cy="3535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51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65043" y="152400"/>
            <a:ext cx="8915400" cy="6858000"/>
          </a:xfrm>
        </p:spPr>
        <p:txBody>
          <a:bodyPr>
            <a:normAutofit lnSpcReduction="10000"/>
          </a:bodyPr>
          <a:lstStyle/>
          <a:p>
            <a:pPr algn="l"/>
            <a:r>
              <a:rPr lang="en-US" sz="3300" b="1" dirty="0">
                <a:solidFill>
                  <a:schemeClr val="bg1"/>
                </a:solidFill>
              </a:rPr>
              <a:t>Study design forged in consultation with Dr. Bret Harvey of Redwood Sciences Lab</a:t>
            </a:r>
          </a:p>
          <a:p>
            <a:pPr algn="l"/>
            <a:endParaRPr lang="en-US" sz="1200" b="1" dirty="0">
              <a:solidFill>
                <a:schemeClr val="bg1"/>
              </a:solidFill>
            </a:endParaRPr>
          </a:p>
          <a:p>
            <a:pPr lvl="0" algn="l">
              <a:buFont typeface="Arial" pitchFamily="34" charset="0"/>
              <a:buChar char="•"/>
            </a:pPr>
            <a:r>
              <a:rPr lang="en-US" dirty="0">
                <a:solidFill>
                  <a:schemeClr val="bg1"/>
                </a:solidFill>
              </a:rPr>
              <a:t> Data provide evidence of substantial predation by Sacramento pikeminnow on steelhead juveniles in the South Fork Eel River near Leggett; therefore, the ERRP index reach is located there.</a:t>
            </a:r>
          </a:p>
          <a:p>
            <a:pPr lvl="0" algn="l">
              <a:buFont typeface="Arial" pitchFamily="34" charset="0"/>
              <a:buChar char="•"/>
            </a:pPr>
            <a:r>
              <a:rPr lang="en-US" dirty="0">
                <a:solidFill>
                  <a:schemeClr val="bg1"/>
                </a:solidFill>
              </a:rPr>
              <a:t>  Baseline data were collected in 2016 using standard dive observation techniques and trend data captured in 2017 and 2018.</a:t>
            </a:r>
          </a:p>
          <a:p>
            <a:pPr lvl="0" algn="l">
              <a:buFont typeface="Arial" pitchFamily="34" charset="0"/>
              <a:buChar char="•"/>
            </a:pPr>
            <a:r>
              <a:rPr lang="en-US" dirty="0">
                <a:solidFill>
                  <a:schemeClr val="bg1"/>
                </a:solidFill>
              </a:rPr>
              <a:t> ERRP plans continued trend monitoring but would like to get a permit for experimental removal of large adults in 2020, which was also recommended by Dr. Harvey.</a:t>
            </a:r>
          </a:p>
        </p:txBody>
      </p:sp>
    </p:spTree>
    <p:extLst>
      <p:ext uri="{BB962C8B-B14F-4D97-AF65-F5344CB8AC3E}">
        <p14:creationId xmlns:p14="http://schemas.microsoft.com/office/powerpoint/2010/main" val="3541108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M_Survey_Whole_Reach.jpg"/>
          <p:cNvPicPr>
            <a:picLocks noChangeAspect="1"/>
          </p:cNvPicPr>
          <p:nvPr/>
        </p:nvPicPr>
        <p:blipFill>
          <a:blip r:embed="rId2" cstate="print"/>
          <a:stretch>
            <a:fillRect/>
          </a:stretch>
        </p:blipFill>
        <p:spPr>
          <a:xfrm>
            <a:off x="16328" y="0"/>
            <a:ext cx="9111343" cy="6858000"/>
          </a:xfrm>
          <a:prstGeom prst="rect">
            <a:avLst/>
          </a:prstGeom>
        </p:spPr>
      </p:pic>
      <p:sp>
        <p:nvSpPr>
          <p:cNvPr id="5" name="TextBox 4"/>
          <p:cNvSpPr txBox="1"/>
          <p:nvPr/>
        </p:nvSpPr>
        <p:spPr>
          <a:xfrm>
            <a:off x="7924800" y="6248400"/>
            <a:ext cx="809452" cy="461665"/>
          </a:xfrm>
          <a:prstGeom prst="rect">
            <a:avLst/>
          </a:prstGeom>
          <a:noFill/>
        </p:spPr>
        <p:txBody>
          <a:bodyPr wrap="none" rtlCol="0">
            <a:spAutoFit/>
          </a:bodyPr>
          <a:lstStyle/>
          <a:p>
            <a:r>
              <a:rPr lang="en-US" sz="2400" b="1" i="1" dirty="0">
                <a:solidFill>
                  <a:schemeClr val="bg1"/>
                </a:solidFill>
              </a:rPr>
              <a:t>Start</a:t>
            </a:r>
          </a:p>
        </p:txBody>
      </p:sp>
      <p:cxnSp>
        <p:nvCxnSpPr>
          <p:cNvPr id="7" name="Straight Arrow Connector 6"/>
          <p:cNvCxnSpPr/>
          <p:nvPr/>
        </p:nvCxnSpPr>
        <p:spPr>
          <a:xfrm flipH="1">
            <a:off x="6781800" y="6400800"/>
            <a:ext cx="990600" cy="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5800" y="4267200"/>
            <a:ext cx="2515560" cy="461665"/>
          </a:xfrm>
          <a:prstGeom prst="rect">
            <a:avLst/>
          </a:prstGeom>
          <a:noFill/>
        </p:spPr>
        <p:txBody>
          <a:bodyPr wrap="none" rtlCol="0">
            <a:spAutoFit/>
          </a:bodyPr>
          <a:lstStyle/>
          <a:p>
            <a:r>
              <a:rPr lang="en-US" sz="2400" b="1" dirty="0">
                <a:solidFill>
                  <a:schemeClr val="bg1"/>
                </a:solidFill>
              </a:rPr>
              <a:t>Gomde – Halfway </a:t>
            </a:r>
          </a:p>
        </p:txBody>
      </p:sp>
      <p:cxnSp>
        <p:nvCxnSpPr>
          <p:cNvPr id="11" name="Straight Arrow Connector 10"/>
          <p:cNvCxnSpPr/>
          <p:nvPr/>
        </p:nvCxnSpPr>
        <p:spPr>
          <a:xfrm flipV="1">
            <a:off x="2057400" y="3962400"/>
            <a:ext cx="762000" cy="3048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971800" y="152400"/>
            <a:ext cx="1524000" cy="457200"/>
          </a:xfrm>
          <a:prstGeom prst="rect">
            <a:avLst/>
          </a:prstGeom>
          <a:noFill/>
        </p:spPr>
        <p:txBody>
          <a:bodyPr wrap="square" rtlCol="0">
            <a:spAutoFit/>
          </a:bodyPr>
          <a:lstStyle/>
          <a:p>
            <a:r>
              <a:rPr lang="en-US" sz="2400" b="1" i="1" dirty="0">
                <a:solidFill>
                  <a:schemeClr val="bg1"/>
                </a:solidFill>
              </a:rPr>
              <a:t>End</a:t>
            </a:r>
          </a:p>
        </p:txBody>
      </p:sp>
      <p:cxnSp>
        <p:nvCxnSpPr>
          <p:cNvPr id="18" name="Straight Arrow Connector 17"/>
          <p:cNvCxnSpPr/>
          <p:nvPr/>
        </p:nvCxnSpPr>
        <p:spPr>
          <a:xfrm flipH="1">
            <a:off x="1676400" y="304800"/>
            <a:ext cx="1295400" cy="152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345CF8D-F5AA-45E4-A962-4968EC32C82A}"/>
              </a:ext>
            </a:extLst>
          </p:cNvPr>
          <p:cNvSpPr txBox="1"/>
          <p:nvPr/>
        </p:nvSpPr>
        <p:spPr>
          <a:xfrm>
            <a:off x="4326642" y="6108171"/>
            <a:ext cx="2065052" cy="461665"/>
          </a:xfrm>
          <a:prstGeom prst="rect">
            <a:avLst/>
          </a:prstGeom>
          <a:noFill/>
        </p:spPr>
        <p:txBody>
          <a:bodyPr wrap="none" rtlCol="0">
            <a:spAutoFit/>
          </a:bodyPr>
          <a:lstStyle/>
          <a:p>
            <a:r>
              <a:rPr lang="en-US" sz="2400" b="1" dirty="0">
                <a:solidFill>
                  <a:schemeClr val="bg1"/>
                </a:solidFill>
              </a:rPr>
              <a:t>The Hermitage</a:t>
            </a:r>
          </a:p>
        </p:txBody>
      </p:sp>
      <p:sp>
        <p:nvSpPr>
          <p:cNvPr id="10" name="TextBox 9">
            <a:extLst>
              <a:ext uri="{FF2B5EF4-FFF2-40B4-BE49-F238E27FC236}">
                <a16:creationId xmlns:a16="http://schemas.microsoft.com/office/drawing/2014/main" id="{24548626-6AC8-40D5-83AE-3E399881876C}"/>
              </a:ext>
            </a:extLst>
          </p:cNvPr>
          <p:cNvSpPr txBox="1"/>
          <p:nvPr/>
        </p:nvSpPr>
        <p:spPr>
          <a:xfrm>
            <a:off x="227410" y="1129677"/>
            <a:ext cx="2210990" cy="461665"/>
          </a:xfrm>
          <a:prstGeom prst="rect">
            <a:avLst/>
          </a:prstGeom>
          <a:noFill/>
        </p:spPr>
        <p:txBody>
          <a:bodyPr wrap="none" rtlCol="0">
            <a:spAutoFit/>
          </a:bodyPr>
          <a:lstStyle/>
          <a:p>
            <a:r>
              <a:rPr lang="en-US" sz="2400" b="1" dirty="0">
                <a:solidFill>
                  <a:schemeClr val="bg1"/>
                </a:solidFill>
              </a:rPr>
              <a:t>Standish-Hickey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3526B4-F369-498D-9411-7EFBFC668CE4}"/>
              </a:ext>
            </a:extLst>
          </p:cNvPr>
          <p:cNvPicPr>
            <a:picLocks noChangeAspect="1"/>
          </p:cNvPicPr>
          <p:nvPr/>
        </p:nvPicPr>
        <p:blipFill>
          <a:blip r:embed="rId2"/>
          <a:stretch>
            <a:fillRect/>
          </a:stretch>
        </p:blipFill>
        <p:spPr>
          <a:xfrm>
            <a:off x="1447800" y="-152400"/>
            <a:ext cx="5638800" cy="7204626"/>
          </a:xfrm>
          <a:prstGeom prst="rect">
            <a:avLst/>
          </a:prstGeom>
        </p:spPr>
      </p:pic>
    </p:spTree>
    <p:extLst>
      <p:ext uri="{BB962C8B-B14F-4D97-AF65-F5344CB8AC3E}">
        <p14:creationId xmlns:p14="http://schemas.microsoft.com/office/powerpoint/2010/main" val="4207524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9D5DE8-72A7-4A23-85A4-2515FA1BF8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3930" y="3124200"/>
            <a:ext cx="3257550" cy="4343400"/>
          </a:xfrm>
          <a:prstGeom prst="rect">
            <a:avLst/>
          </a:prstGeom>
        </p:spPr>
      </p:pic>
      <p:pic>
        <p:nvPicPr>
          <p:cNvPr id="2" name="Picture 1" descr="day_2_team_ready.jpg">
            <a:extLst>
              <a:ext uri="{FF2B5EF4-FFF2-40B4-BE49-F238E27FC236}">
                <a16:creationId xmlns:a16="http://schemas.microsoft.com/office/drawing/2014/main" id="{8305D561-8F4B-4B86-B309-E528F6A6179E}"/>
              </a:ext>
            </a:extLst>
          </p:cNvPr>
          <p:cNvPicPr/>
          <p:nvPr/>
        </p:nvPicPr>
        <p:blipFill>
          <a:blip r:embed="rId3" cstate="print"/>
          <a:stretch>
            <a:fillRect/>
          </a:stretch>
        </p:blipFill>
        <p:spPr>
          <a:xfrm>
            <a:off x="255312" y="152400"/>
            <a:ext cx="4876800" cy="3743739"/>
          </a:xfrm>
          <a:prstGeom prst="rect">
            <a:avLst/>
          </a:prstGeom>
        </p:spPr>
      </p:pic>
      <p:pic>
        <p:nvPicPr>
          <p:cNvPr id="4" name="Picture 3">
            <a:extLst>
              <a:ext uri="{FF2B5EF4-FFF2-40B4-BE49-F238E27FC236}">
                <a16:creationId xmlns:a16="http://schemas.microsoft.com/office/drawing/2014/main" id="{1E4904E7-44A7-48E9-8180-5A61DC28C3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86139"/>
            <a:ext cx="4991652" cy="3743739"/>
          </a:xfrm>
          <a:prstGeom prst="rect">
            <a:avLst/>
          </a:prstGeom>
        </p:spPr>
      </p:pic>
      <p:sp>
        <p:nvSpPr>
          <p:cNvPr id="7" name="Subtitle 3">
            <a:extLst>
              <a:ext uri="{FF2B5EF4-FFF2-40B4-BE49-F238E27FC236}">
                <a16:creationId xmlns:a16="http://schemas.microsoft.com/office/drawing/2014/main" id="{E67C9FD7-5800-4EA6-B691-0FFD7778FBE7}"/>
              </a:ext>
            </a:extLst>
          </p:cNvPr>
          <p:cNvSpPr>
            <a:spLocks noGrp="1"/>
          </p:cNvSpPr>
          <p:nvPr>
            <p:ph type="subTitle" idx="1"/>
          </p:nvPr>
        </p:nvSpPr>
        <p:spPr>
          <a:xfrm>
            <a:off x="-22363" y="3581400"/>
            <a:ext cx="5965963" cy="6705600"/>
          </a:xfrm>
        </p:spPr>
        <p:txBody>
          <a:bodyPr>
            <a:normAutofit/>
          </a:bodyPr>
          <a:lstStyle/>
          <a:p>
            <a:endParaRPr lang="en-US" sz="2400" dirty="0">
              <a:solidFill>
                <a:schemeClr val="bg1"/>
              </a:solidFill>
            </a:endParaRPr>
          </a:p>
          <a:p>
            <a:pPr marL="342900" indent="-342900" algn="l">
              <a:buFont typeface="Arial" panose="020B0604020202020204" pitchFamily="34" charset="0"/>
              <a:buChar char="•"/>
            </a:pPr>
            <a:r>
              <a:rPr lang="en-US" sz="2400" dirty="0">
                <a:solidFill>
                  <a:schemeClr val="bg1"/>
                </a:solidFill>
              </a:rPr>
              <a:t> Team of at least 6 divers advances in a line and confirms totals after each unit.</a:t>
            </a:r>
          </a:p>
          <a:p>
            <a:pPr marL="342900" indent="-342900" algn="l">
              <a:buFont typeface="Arial" panose="020B0604020202020204" pitchFamily="34" charset="0"/>
              <a:buChar char="•"/>
            </a:pPr>
            <a:r>
              <a:rPr lang="en-US" sz="2400" dirty="0">
                <a:solidFill>
                  <a:schemeClr val="bg1"/>
                </a:solidFill>
              </a:rPr>
              <a:t>No fish under 4” counted.  In 2016 and 2017 size classification was 4-8”, 8-14”, 14-18” and &gt; 18”</a:t>
            </a:r>
          </a:p>
          <a:p>
            <a:pPr marL="342900" indent="-342900" algn="l">
              <a:buFont typeface="Arial" panose="020B0604020202020204" pitchFamily="34" charset="0"/>
              <a:buChar char="•"/>
            </a:pPr>
            <a:r>
              <a:rPr lang="en-US" sz="2400" dirty="0">
                <a:solidFill>
                  <a:schemeClr val="bg1"/>
                </a:solidFill>
              </a:rPr>
              <a:t>Experienced dive crews, UCB, fish biologists, and seasoned ERRP volunteers</a:t>
            </a:r>
          </a:p>
        </p:txBody>
      </p:sp>
    </p:spTree>
    <p:extLst>
      <p:ext uri="{BB962C8B-B14F-4D97-AF65-F5344CB8AC3E}">
        <p14:creationId xmlns:p14="http://schemas.microsoft.com/office/powerpoint/2010/main" val="77777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m_newsletter.JPG"/>
          <p:cNvPicPr/>
          <p:nvPr/>
        </p:nvPicPr>
        <p:blipFill>
          <a:blip r:embed="rId2" cstate="print"/>
          <a:stretch>
            <a:fillRect/>
          </a:stretch>
        </p:blipFill>
        <p:spPr>
          <a:xfrm>
            <a:off x="-304800" y="0"/>
            <a:ext cx="9829800" cy="7467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EC2BC6-265C-4DC8-8DC2-B942FC528C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304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FA8F49-86E2-4C07-8EBA-3AB3483784C9}"/>
              </a:ext>
            </a:extLst>
          </p:cNvPr>
          <p:cNvPicPr>
            <a:picLocks noChangeAspect="1"/>
          </p:cNvPicPr>
          <p:nvPr/>
        </p:nvPicPr>
        <p:blipFill>
          <a:blip r:embed="rId2"/>
          <a:stretch>
            <a:fillRect/>
          </a:stretch>
        </p:blipFill>
        <p:spPr>
          <a:xfrm>
            <a:off x="0" y="0"/>
            <a:ext cx="9221076" cy="6858000"/>
          </a:xfrm>
          <a:prstGeom prst="rect">
            <a:avLst/>
          </a:prstGeom>
        </p:spPr>
      </p:pic>
      <p:sp>
        <p:nvSpPr>
          <p:cNvPr id="3" name="TextBox 2">
            <a:extLst>
              <a:ext uri="{FF2B5EF4-FFF2-40B4-BE49-F238E27FC236}">
                <a16:creationId xmlns:a16="http://schemas.microsoft.com/office/drawing/2014/main" id="{2B495F32-4829-44F9-BFF1-C8EA67DA4436}"/>
              </a:ext>
            </a:extLst>
          </p:cNvPr>
          <p:cNvSpPr txBox="1"/>
          <p:nvPr/>
        </p:nvSpPr>
        <p:spPr>
          <a:xfrm>
            <a:off x="5562600" y="5638800"/>
            <a:ext cx="574196" cy="400110"/>
          </a:xfrm>
          <a:prstGeom prst="rect">
            <a:avLst/>
          </a:prstGeom>
          <a:noFill/>
        </p:spPr>
        <p:txBody>
          <a:bodyPr wrap="none" rtlCol="0">
            <a:spAutoFit/>
          </a:bodyPr>
          <a:lstStyle/>
          <a:p>
            <a:r>
              <a:rPr lang="en-US" sz="2000" b="1" dirty="0">
                <a:solidFill>
                  <a:srgbClr val="FF0000"/>
                </a:solidFill>
              </a:rPr>
              <a:t>111</a:t>
            </a:r>
          </a:p>
        </p:txBody>
      </p:sp>
      <p:sp>
        <p:nvSpPr>
          <p:cNvPr id="4" name="TextBox 3">
            <a:extLst>
              <a:ext uri="{FF2B5EF4-FFF2-40B4-BE49-F238E27FC236}">
                <a16:creationId xmlns:a16="http://schemas.microsoft.com/office/drawing/2014/main" id="{16396FC5-1826-4C1A-B0FE-248D0164CACC}"/>
              </a:ext>
            </a:extLst>
          </p:cNvPr>
          <p:cNvSpPr txBox="1"/>
          <p:nvPr/>
        </p:nvSpPr>
        <p:spPr>
          <a:xfrm>
            <a:off x="7543800" y="5608983"/>
            <a:ext cx="574196" cy="400110"/>
          </a:xfrm>
          <a:prstGeom prst="rect">
            <a:avLst/>
          </a:prstGeom>
          <a:noFill/>
        </p:spPr>
        <p:txBody>
          <a:bodyPr wrap="none" rtlCol="0">
            <a:spAutoFit/>
          </a:bodyPr>
          <a:lstStyle/>
          <a:p>
            <a:r>
              <a:rPr lang="en-US" sz="2000" b="1" dirty="0">
                <a:solidFill>
                  <a:srgbClr val="FF0000"/>
                </a:solidFill>
              </a:rPr>
              <a:t>134</a:t>
            </a:r>
          </a:p>
        </p:txBody>
      </p:sp>
      <p:sp>
        <p:nvSpPr>
          <p:cNvPr id="5" name="TextBox 4">
            <a:extLst>
              <a:ext uri="{FF2B5EF4-FFF2-40B4-BE49-F238E27FC236}">
                <a16:creationId xmlns:a16="http://schemas.microsoft.com/office/drawing/2014/main" id="{356935FD-55BA-4C9C-88B5-682EBDD97E29}"/>
              </a:ext>
            </a:extLst>
          </p:cNvPr>
          <p:cNvSpPr txBox="1"/>
          <p:nvPr/>
        </p:nvSpPr>
        <p:spPr>
          <a:xfrm>
            <a:off x="5948598" y="3581400"/>
            <a:ext cx="1598515" cy="523220"/>
          </a:xfrm>
          <a:prstGeom prst="rect">
            <a:avLst/>
          </a:prstGeom>
          <a:noFill/>
        </p:spPr>
        <p:txBody>
          <a:bodyPr wrap="none" rtlCol="0">
            <a:spAutoFit/>
          </a:bodyPr>
          <a:lstStyle/>
          <a:p>
            <a:r>
              <a:rPr lang="en-US" sz="2800" b="1" dirty="0">
                <a:solidFill>
                  <a:srgbClr val="FF0000"/>
                </a:solidFill>
              </a:rPr>
              <a:t>245 &gt; 14”</a:t>
            </a:r>
          </a:p>
        </p:txBody>
      </p:sp>
    </p:spTree>
    <p:extLst>
      <p:ext uri="{BB962C8B-B14F-4D97-AF65-F5344CB8AC3E}">
        <p14:creationId xmlns:p14="http://schemas.microsoft.com/office/powerpoint/2010/main" val="3851694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30EA61-BC7A-4826-A566-864C3B3A1F18}"/>
              </a:ext>
            </a:extLst>
          </p:cNvPr>
          <p:cNvPicPr>
            <a:picLocks noChangeAspect="1"/>
          </p:cNvPicPr>
          <p:nvPr/>
        </p:nvPicPr>
        <p:blipFill>
          <a:blip r:embed="rId2"/>
          <a:stretch>
            <a:fillRect/>
          </a:stretch>
        </p:blipFill>
        <p:spPr>
          <a:xfrm>
            <a:off x="1600200" y="0"/>
            <a:ext cx="5638800" cy="6951785"/>
          </a:xfrm>
          <a:prstGeom prst="rect">
            <a:avLst/>
          </a:prstGeom>
        </p:spPr>
      </p:pic>
    </p:spTree>
    <p:extLst>
      <p:ext uri="{BB962C8B-B14F-4D97-AF65-F5344CB8AC3E}">
        <p14:creationId xmlns:p14="http://schemas.microsoft.com/office/powerpoint/2010/main" val="600156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2EEC49-2170-4009-A0E6-4F86EE2A9015}"/>
              </a:ext>
            </a:extLst>
          </p:cNvPr>
          <p:cNvPicPr>
            <a:picLocks noChangeAspect="1"/>
          </p:cNvPicPr>
          <p:nvPr/>
        </p:nvPicPr>
        <p:blipFill>
          <a:blip r:embed="rId2"/>
          <a:stretch>
            <a:fillRect/>
          </a:stretch>
        </p:blipFill>
        <p:spPr>
          <a:xfrm>
            <a:off x="0" y="0"/>
            <a:ext cx="9149152" cy="6858000"/>
          </a:xfrm>
          <a:prstGeom prst="rect">
            <a:avLst/>
          </a:prstGeom>
        </p:spPr>
      </p:pic>
      <p:sp>
        <p:nvSpPr>
          <p:cNvPr id="3" name="TextBox 2">
            <a:extLst>
              <a:ext uri="{FF2B5EF4-FFF2-40B4-BE49-F238E27FC236}">
                <a16:creationId xmlns:a16="http://schemas.microsoft.com/office/drawing/2014/main" id="{7A4067E6-0DC1-4C10-9057-45D5F7ACCF1B}"/>
              </a:ext>
            </a:extLst>
          </p:cNvPr>
          <p:cNvSpPr txBox="1"/>
          <p:nvPr/>
        </p:nvSpPr>
        <p:spPr>
          <a:xfrm>
            <a:off x="7696200" y="5562600"/>
            <a:ext cx="444352" cy="400110"/>
          </a:xfrm>
          <a:prstGeom prst="rect">
            <a:avLst/>
          </a:prstGeom>
          <a:noFill/>
        </p:spPr>
        <p:txBody>
          <a:bodyPr wrap="none" rtlCol="0">
            <a:spAutoFit/>
          </a:bodyPr>
          <a:lstStyle/>
          <a:p>
            <a:r>
              <a:rPr lang="en-US" sz="2000" b="1" dirty="0">
                <a:solidFill>
                  <a:srgbClr val="FF0000"/>
                </a:solidFill>
              </a:rPr>
              <a:t>90</a:t>
            </a:r>
          </a:p>
        </p:txBody>
      </p:sp>
      <p:sp>
        <p:nvSpPr>
          <p:cNvPr id="4" name="TextBox 3">
            <a:extLst>
              <a:ext uri="{FF2B5EF4-FFF2-40B4-BE49-F238E27FC236}">
                <a16:creationId xmlns:a16="http://schemas.microsoft.com/office/drawing/2014/main" id="{653F5BA6-C044-4B06-AA0C-5C2F3606B532}"/>
              </a:ext>
            </a:extLst>
          </p:cNvPr>
          <p:cNvSpPr txBox="1"/>
          <p:nvPr/>
        </p:nvSpPr>
        <p:spPr>
          <a:xfrm>
            <a:off x="5562600" y="4267200"/>
            <a:ext cx="574196" cy="400110"/>
          </a:xfrm>
          <a:prstGeom prst="rect">
            <a:avLst/>
          </a:prstGeom>
          <a:noFill/>
        </p:spPr>
        <p:txBody>
          <a:bodyPr wrap="none" rtlCol="0">
            <a:spAutoFit/>
          </a:bodyPr>
          <a:lstStyle/>
          <a:p>
            <a:r>
              <a:rPr lang="en-US" sz="2000" b="1" dirty="0">
                <a:solidFill>
                  <a:srgbClr val="FF0000"/>
                </a:solidFill>
              </a:rPr>
              <a:t>389</a:t>
            </a:r>
          </a:p>
        </p:txBody>
      </p:sp>
      <p:sp>
        <p:nvSpPr>
          <p:cNvPr id="5" name="TextBox 4">
            <a:extLst>
              <a:ext uri="{FF2B5EF4-FFF2-40B4-BE49-F238E27FC236}">
                <a16:creationId xmlns:a16="http://schemas.microsoft.com/office/drawing/2014/main" id="{ABE0D0E7-8293-4E24-B448-49F22D8C4F80}"/>
              </a:ext>
            </a:extLst>
          </p:cNvPr>
          <p:cNvSpPr txBox="1"/>
          <p:nvPr/>
        </p:nvSpPr>
        <p:spPr>
          <a:xfrm>
            <a:off x="6896942" y="3429000"/>
            <a:ext cx="1596912" cy="523220"/>
          </a:xfrm>
          <a:prstGeom prst="rect">
            <a:avLst/>
          </a:prstGeom>
          <a:noFill/>
        </p:spPr>
        <p:txBody>
          <a:bodyPr wrap="none" rtlCol="0">
            <a:spAutoFit/>
          </a:bodyPr>
          <a:lstStyle/>
          <a:p>
            <a:r>
              <a:rPr lang="en-US" sz="2800" b="1" dirty="0">
                <a:solidFill>
                  <a:srgbClr val="FF0000"/>
                </a:solidFill>
              </a:rPr>
              <a:t>479 &gt; 14”</a:t>
            </a:r>
          </a:p>
        </p:txBody>
      </p:sp>
    </p:spTree>
    <p:extLst>
      <p:ext uri="{BB962C8B-B14F-4D97-AF65-F5344CB8AC3E}">
        <p14:creationId xmlns:p14="http://schemas.microsoft.com/office/powerpoint/2010/main" val="4283052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5760A0-1193-46B6-8B1A-647D6FA712C0}"/>
              </a:ext>
            </a:extLst>
          </p:cNvPr>
          <p:cNvPicPr>
            <a:picLocks noChangeAspect="1"/>
          </p:cNvPicPr>
          <p:nvPr/>
        </p:nvPicPr>
        <p:blipFill>
          <a:blip r:embed="rId2"/>
          <a:stretch>
            <a:fillRect/>
          </a:stretch>
        </p:blipFill>
        <p:spPr>
          <a:xfrm>
            <a:off x="0" y="-6626"/>
            <a:ext cx="9147828" cy="686462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09FABF-5EAF-4785-8A65-C18308BB7FF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28600" y="166204"/>
            <a:ext cx="4046220" cy="3289300"/>
          </a:xfrm>
          <a:prstGeom prst="rect">
            <a:avLst/>
          </a:prstGeom>
        </p:spPr>
      </p:pic>
      <p:pic>
        <p:nvPicPr>
          <p:cNvPr id="5" name="Picture 4">
            <a:extLst>
              <a:ext uri="{FF2B5EF4-FFF2-40B4-BE49-F238E27FC236}">
                <a16:creationId xmlns:a16="http://schemas.microsoft.com/office/drawing/2014/main" id="{3B8E9DCA-EC9D-4049-AE3C-7DE905B083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66204"/>
            <a:ext cx="4239208" cy="3368452"/>
          </a:xfrm>
          <a:prstGeom prst="rect">
            <a:avLst/>
          </a:prstGeom>
        </p:spPr>
      </p:pic>
      <p:sp>
        <p:nvSpPr>
          <p:cNvPr id="6" name="Subtitle 3">
            <a:extLst>
              <a:ext uri="{FF2B5EF4-FFF2-40B4-BE49-F238E27FC236}">
                <a16:creationId xmlns:a16="http://schemas.microsoft.com/office/drawing/2014/main" id="{098C4173-F27F-42AF-BA73-3C8EC8759494}"/>
              </a:ext>
            </a:extLst>
          </p:cNvPr>
          <p:cNvSpPr>
            <a:spLocks noGrp="1"/>
          </p:cNvSpPr>
          <p:nvPr>
            <p:ph type="subTitle" idx="1"/>
          </p:nvPr>
        </p:nvSpPr>
        <p:spPr>
          <a:xfrm>
            <a:off x="332792" y="3886200"/>
            <a:ext cx="8915400" cy="6858000"/>
          </a:xfrm>
        </p:spPr>
        <p:txBody>
          <a:bodyPr>
            <a:normAutofit/>
          </a:bodyPr>
          <a:lstStyle/>
          <a:p>
            <a:pPr algn="l"/>
            <a:r>
              <a:rPr lang="en-US" dirty="0">
                <a:solidFill>
                  <a:schemeClr val="bg1"/>
                </a:solidFill>
              </a:rPr>
              <a:t>2018 dive protocols changed in terms of size classification: 4-8”, 8-12”, 12-16” and &gt;16 inches</a:t>
            </a:r>
          </a:p>
          <a:p>
            <a:pPr algn="l"/>
            <a:endParaRPr lang="en-US" sz="1200" dirty="0">
              <a:solidFill>
                <a:schemeClr val="bg1"/>
              </a:solidFill>
            </a:endParaRPr>
          </a:p>
          <a:p>
            <a:pPr algn="l"/>
            <a:r>
              <a:rPr lang="en-US" dirty="0">
                <a:solidFill>
                  <a:schemeClr val="bg1"/>
                </a:solidFill>
              </a:rPr>
              <a:t>Population remaining the same but demographics reflect high 2013-2015 survival and a increasing numbers of adult pikeminnow &gt;16”</a:t>
            </a:r>
          </a:p>
          <a:p>
            <a:pPr algn="l"/>
            <a:endParaRPr lang="en-US" sz="3600" dirty="0">
              <a:solidFill>
                <a:schemeClr val="bg1"/>
              </a:solidFill>
            </a:endParaRPr>
          </a:p>
        </p:txBody>
      </p:sp>
    </p:spTree>
    <p:extLst>
      <p:ext uri="{BB962C8B-B14F-4D97-AF65-F5344CB8AC3E}">
        <p14:creationId xmlns:p14="http://schemas.microsoft.com/office/powerpoint/2010/main" val="892912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373D5E-C55B-4DF6-9F6E-3EDD640E344F}"/>
              </a:ext>
            </a:extLst>
          </p:cNvPr>
          <p:cNvPicPr>
            <a:picLocks noChangeAspect="1"/>
          </p:cNvPicPr>
          <p:nvPr/>
        </p:nvPicPr>
        <p:blipFill>
          <a:blip r:embed="rId2"/>
          <a:stretch>
            <a:fillRect/>
          </a:stretch>
        </p:blipFill>
        <p:spPr>
          <a:xfrm>
            <a:off x="-10391" y="0"/>
            <a:ext cx="9164782" cy="6858000"/>
          </a:xfrm>
          <a:prstGeom prst="rect">
            <a:avLst/>
          </a:prstGeom>
        </p:spPr>
      </p:pic>
      <p:sp>
        <p:nvSpPr>
          <p:cNvPr id="3" name="TextBox 2">
            <a:extLst>
              <a:ext uri="{FF2B5EF4-FFF2-40B4-BE49-F238E27FC236}">
                <a16:creationId xmlns:a16="http://schemas.microsoft.com/office/drawing/2014/main" id="{F931E49F-352B-44BE-A583-B374C2D4FB98}"/>
              </a:ext>
            </a:extLst>
          </p:cNvPr>
          <p:cNvSpPr txBox="1"/>
          <p:nvPr/>
        </p:nvSpPr>
        <p:spPr>
          <a:xfrm>
            <a:off x="7620000" y="4724400"/>
            <a:ext cx="574196" cy="400110"/>
          </a:xfrm>
          <a:prstGeom prst="rect">
            <a:avLst/>
          </a:prstGeom>
          <a:noFill/>
        </p:spPr>
        <p:txBody>
          <a:bodyPr wrap="none" rtlCol="0">
            <a:spAutoFit/>
          </a:bodyPr>
          <a:lstStyle/>
          <a:p>
            <a:r>
              <a:rPr lang="en-US" sz="2000" b="1" dirty="0">
                <a:solidFill>
                  <a:srgbClr val="FF0000"/>
                </a:solidFill>
              </a:rPr>
              <a:t>157</a:t>
            </a:r>
          </a:p>
        </p:txBody>
      </p:sp>
      <p:sp>
        <p:nvSpPr>
          <p:cNvPr id="4" name="TextBox 3">
            <a:extLst>
              <a:ext uri="{FF2B5EF4-FFF2-40B4-BE49-F238E27FC236}">
                <a16:creationId xmlns:a16="http://schemas.microsoft.com/office/drawing/2014/main" id="{CB446B83-88F2-420E-A655-805232C06FBC}"/>
              </a:ext>
            </a:extLst>
          </p:cNvPr>
          <p:cNvSpPr txBox="1"/>
          <p:nvPr/>
        </p:nvSpPr>
        <p:spPr>
          <a:xfrm>
            <a:off x="5715000" y="4524345"/>
            <a:ext cx="574196" cy="400110"/>
          </a:xfrm>
          <a:prstGeom prst="rect">
            <a:avLst/>
          </a:prstGeom>
          <a:noFill/>
        </p:spPr>
        <p:txBody>
          <a:bodyPr wrap="none" rtlCol="0">
            <a:spAutoFit/>
          </a:bodyPr>
          <a:lstStyle/>
          <a:p>
            <a:r>
              <a:rPr lang="en-US" sz="2000" b="1" dirty="0">
                <a:solidFill>
                  <a:srgbClr val="FF0000"/>
                </a:solidFill>
              </a:rPr>
              <a:t>236</a:t>
            </a:r>
          </a:p>
        </p:txBody>
      </p:sp>
      <p:sp>
        <p:nvSpPr>
          <p:cNvPr id="5" name="TextBox 4">
            <a:extLst>
              <a:ext uri="{FF2B5EF4-FFF2-40B4-BE49-F238E27FC236}">
                <a16:creationId xmlns:a16="http://schemas.microsoft.com/office/drawing/2014/main" id="{A5D0C327-C2C2-4336-9120-4822656BA31A}"/>
              </a:ext>
            </a:extLst>
          </p:cNvPr>
          <p:cNvSpPr txBox="1"/>
          <p:nvPr/>
        </p:nvSpPr>
        <p:spPr>
          <a:xfrm>
            <a:off x="6289196" y="2529245"/>
            <a:ext cx="1596912" cy="523220"/>
          </a:xfrm>
          <a:prstGeom prst="rect">
            <a:avLst/>
          </a:prstGeom>
          <a:noFill/>
        </p:spPr>
        <p:txBody>
          <a:bodyPr wrap="none" rtlCol="0">
            <a:spAutoFit/>
          </a:bodyPr>
          <a:lstStyle/>
          <a:p>
            <a:r>
              <a:rPr lang="en-US" sz="2800" b="1" dirty="0">
                <a:solidFill>
                  <a:srgbClr val="FF0000"/>
                </a:solidFill>
              </a:rPr>
              <a:t>393 &gt; 12”</a:t>
            </a:r>
          </a:p>
        </p:txBody>
      </p:sp>
    </p:spTree>
    <p:extLst>
      <p:ext uri="{BB962C8B-B14F-4D97-AF65-F5344CB8AC3E}">
        <p14:creationId xmlns:p14="http://schemas.microsoft.com/office/powerpoint/2010/main" val="1886789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743200" y="-533400"/>
            <a:ext cx="13011150" cy="7315200"/>
          </a:xfrm>
          <a:prstGeom prst="rect">
            <a:avLst/>
          </a:prstGeom>
          <a:noFill/>
          <a:ln w="9525">
            <a:noFill/>
            <a:miter lim="800000"/>
            <a:headEnd/>
            <a:tailEnd/>
          </a:ln>
        </p:spPr>
      </p:pic>
      <p:sp>
        <p:nvSpPr>
          <p:cNvPr id="2" name="Oval 1"/>
          <p:cNvSpPr/>
          <p:nvPr/>
        </p:nvSpPr>
        <p:spPr>
          <a:xfrm>
            <a:off x="5715000" y="4800600"/>
            <a:ext cx="381000" cy="38100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2971800" y="2057400"/>
            <a:ext cx="381000" cy="30480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077200" y="4419600"/>
            <a:ext cx="936475" cy="461665"/>
          </a:xfrm>
          <a:prstGeom prst="rect">
            <a:avLst/>
          </a:prstGeom>
          <a:noFill/>
        </p:spPr>
        <p:txBody>
          <a:bodyPr wrap="none" rtlCol="0">
            <a:spAutoFit/>
          </a:bodyPr>
          <a:lstStyle/>
          <a:p>
            <a:r>
              <a:rPr lang="en-US" sz="2400" b="1" i="1" dirty="0">
                <a:solidFill>
                  <a:schemeClr val="bg1"/>
                </a:solidFill>
              </a:rPr>
              <a:t>Put In</a:t>
            </a:r>
          </a:p>
        </p:txBody>
      </p:sp>
      <p:cxnSp>
        <p:nvCxnSpPr>
          <p:cNvPr id="8" name="Straight Arrow Connector 7"/>
          <p:cNvCxnSpPr/>
          <p:nvPr/>
        </p:nvCxnSpPr>
        <p:spPr>
          <a:xfrm flipH="1">
            <a:off x="7696200" y="4800600"/>
            <a:ext cx="381000" cy="152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04800" y="2667000"/>
            <a:ext cx="1308692" cy="830997"/>
          </a:xfrm>
          <a:prstGeom prst="rect">
            <a:avLst/>
          </a:prstGeom>
          <a:noFill/>
        </p:spPr>
        <p:txBody>
          <a:bodyPr wrap="none" rtlCol="0">
            <a:spAutoFit/>
          </a:bodyPr>
          <a:lstStyle/>
          <a:p>
            <a:r>
              <a:rPr lang="en-US" sz="2400" b="1" i="1" dirty="0">
                <a:solidFill>
                  <a:schemeClr val="bg1"/>
                </a:solidFill>
              </a:rPr>
              <a:t>Take Out</a:t>
            </a:r>
          </a:p>
          <a:p>
            <a:r>
              <a:rPr lang="en-US" sz="2400" b="1" i="1" dirty="0">
                <a:solidFill>
                  <a:schemeClr val="bg1"/>
                </a:solidFill>
              </a:rPr>
              <a:t>Day 1</a:t>
            </a:r>
          </a:p>
        </p:txBody>
      </p:sp>
      <p:cxnSp>
        <p:nvCxnSpPr>
          <p:cNvPr id="12" name="Straight Arrow Connector 11"/>
          <p:cNvCxnSpPr>
            <a:stCxn id="11" idx="0"/>
          </p:cNvCxnSpPr>
          <p:nvPr/>
        </p:nvCxnSpPr>
        <p:spPr>
          <a:xfrm flipV="1">
            <a:off x="959146" y="2431197"/>
            <a:ext cx="412454" cy="235803"/>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10200" y="5257800"/>
            <a:ext cx="997389" cy="830997"/>
          </a:xfrm>
          <a:prstGeom prst="rect">
            <a:avLst/>
          </a:prstGeom>
          <a:noFill/>
        </p:spPr>
        <p:txBody>
          <a:bodyPr wrap="none" rtlCol="0">
            <a:spAutoFit/>
          </a:bodyPr>
          <a:lstStyle/>
          <a:p>
            <a:r>
              <a:rPr lang="en-US" sz="2400" b="1" i="1" dirty="0">
                <a:solidFill>
                  <a:schemeClr val="bg1"/>
                </a:solidFill>
              </a:rPr>
              <a:t>26 PM</a:t>
            </a:r>
          </a:p>
          <a:p>
            <a:r>
              <a:rPr lang="en-US" sz="2400" b="1" i="1" dirty="0">
                <a:solidFill>
                  <a:schemeClr val="bg1"/>
                </a:solidFill>
              </a:rPr>
              <a:t> &gt;18”</a:t>
            </a:r>
          </a:p>
        </p:txBody>
      </p:sp>
      <p:sp>
        <p:nvSpPr>
          <p:cNvPr id="15" name="TextBox 14"/>
          <p:cNvSpPr txBox="1"/>
          <p:nvPr/>
        </p:nvSpPr>
        <p:spPr>
          <a:xfrm>
            <a:off x="2514600" y="2590800"/>
            <a:ext cx="997389" cy="830997"/>
          </a:xfrm>
          <a:prstGeom prst="rect">
            <a:avLst/>
          </a:prstGeom>
          <a:noFill/>
        </p:spPr>
        <p:txBody>
          <a:bodyPr wrap="none" rtlCol="0">
            <a:spAutoFit/>
          </a:bodyPr>
          <a:lstStyle/>
          <a:p>
            <a:r>
              <a:rPr lang="en-US" sz="2400" b="1" i="1" dirty="0">
                <a:solidFill>
                  <a:schemeClr val="bg1"/>
                </a:solidFill>
              </a:rPr>
              <a:t>24 PM</a:t>
            </a:r>
          </a:p>
          <a:p>
            <a:r>
              <a:rPr lang="en-US" sz="2400" b="1" i="1" dirty="0">
                <a:solidFill>
                  <a:schemeClr val="bg1"/>
                </a:solidFill>
              </a:rPr>
              <a:t> &gt;18”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810000" y="-76200"/>
            <a:ext cx="13011150" cy="7315200"/>
          </a:xfrm>
          <a:prstGeom prst="rect">
            <a:avLst/>
          </a:prstGeom>
          <a:noFill/>
          <a:ln w="9525">
            <a:noFill/>
            <a:miter lim="800000"/>
            <a:headEnd/>
            <a:tailEnd/>
          </a:ln>
        </p:spPr>
      </p:pic>
      <p:sp>
        <p:nvSpPr>
          <p:cNvPr id="3" name="Oval 2"/>
          <p:cNvSpPr/>
          <p:nvPr/>
        </p:nvSpPr>
        <p:spPr>
          <a:xfrm>
            <a:off x="2667000" y="2590800"/>
            <a:ext cx="381000" cy="30480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57400" y="5867400"/>
            <a:ext cx="930063" cy="830997"/>
          </a:xfrm>
          <a:prstGeom prst="rect">
            <a:avLst/>
          </a:prstGeom>
          <a:noFill/>
        </p:spPr>
        <p:txBody>
          <a:bodyPr wrap="none" rtlCol="0">
            <a:spAutoFit/>
          </a:bodyPr>
          <a:lstStyle/>
          <a:p>
            <a:r>
              <a:rPr lang="en-US" sz="2400" b="1" i="1" dirty="0">
                <a:solidFill>
                  <a:schemeClr val="bg1"/>
                </a:solidFill>
              </a:rPr>
              <a:t>Put In</a:t>
            </a:r>
          </a:p>
          <a:p>
            <a:r>
              <a:rPr lang="en-US" sz="2400" b="1" i="1" dirty="0">
                <a:solidFill>
                  <a:schemeClr val="bg1"/>
                </a:solidFill>
              </a:rPr>
              <a:t>Day 2</a:t>
            </a:r>
          </a:p>
        </p:txBody>
      </p:sp>
      <p:cxnSp>
        <p:nvCxnSpPr>
          <p:cNvPr id="5" name="Straight Arrow Connector 4"/>
          <p:cNvCxnSpPr/>
          <p:nvPr/>
        </p:nvCxnSpPr>
        <p:spPr>
          <a:xfrm>
            <a:off x="3124200" y="6324600"/>
            <a:ext cx="990600" cy="2286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1066800"/>
            <a:ext cx="1308692" cy="830997"/>
          </a:xfrm>
          <a:prstGeom prst="rect">
            <a:avLst/>
          </a:prstGeom>
          <a:noFill/>
        </p:spPr>
        <p:txBody>
          <a:bodyPr wrap="none" rtlCol="0">
            <a:spAutoFit/>
          </a:bodyPr>
          <a:lstStyle/>
          <a:p>
            <a:r>
              <a:rPr lang="en-US" sz="2400" b="1" i="1" dirty="0">
                <a:solidFill>
                  <a:schemeClr val="bg1"/>
                </a:solidFill>
              </a:rPr>
              <a:t>Take Out</a:t>
            </a:r>
          </a:p>
          <a:p>
            <a:r>
              <a:rPr lang="en-US" sz="2400" b="1" i="1" dirty="0">
                <a:solidFill>
                  <a:schemeClr val="bg1"/>
                </a:solidFill>
              </a:rPr>
              <a:t>Day 2</a:t>
            </a:r>
          </a:p>
        </p:txBody>
      </p:sp>
      <p:cxnSp>
        <p:nvCxnSpPr>
          <p:cNvPr id="8" name="Straight Arrow Connector 7"/>
          <p:cNvCxnSpPr>
            <a:stCxn id="7" idx="0"/>
          </p:cNvCxnSpPr>
          <p:nvPr/>
        </p:nvCxnSpPr>
        <p:spPr>
          <a:xfrm flipV="1">
            <a:off x="654346" y="609600"/>
            <a:ext cx="945854" cy="4572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3581400" y="5715000"/>
            <a:ext cx="381000" cy="30480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24000" y="2286000"/>
            <a:ext cx="997389" cy="830997"/>
          </a:xfrm>
          <a:prstGeom prst="rect">
            <a:avLst/>
          </a:prstGeom>
          <a:noFill/>
        </p:spPr>
        <p:txBody>
          <a:bodyPr wrap="none" rtlCol="0">
            <a:spAutoFit/>
          </a:bodyPr>
          <a:lstStyle/>
          <a:p>
            <a:r>
              <a:rPr lang="en-US" sz="2400" b="1" i="1" dirty="0">
                <a:solidFill>
                  <a:schemeClr val="bg1"/>
                </a:solidFill>
              </a:rPr>
              <a:t>43 PM</a:t>
            </a:r>
          </a:p>
          <a:p>
            <a:r>
              <a:rPr lang="en-US" sz="2400" b="1" i="1" dirty="0">
                <a:solidFill>
                  <a:schemeClr val="bg1"/>
                </a:solidFill>
              </a:rPr>
              <a:t> &gt;18”</a:t>
            </a:r>
          </a:p>
        </p:txBody>
      </p:sp>
      <p:sp>
        <p:nvSpPr>
          <p:cNvPr id="12" name="TextBox 11"/>
          <p:cNvSpPr txBox="1"/>
          <p:nvPr/>
        </p:nvSpPr>
        <p:spPr>
          <a:xfrm>
            <a:off x="4038600" y="5486400"/>
            <a:ext cx="997389" cy="830997"/>
          </a:xfrm>
          <a:prstGeom prst="rect">
            <a:avLst/>
          </a:prstGeom>
          <a:noFill/>
        </p:spPr>
        <p:txBody>
          <a:bodyPr wrap="none" rtlCol="0">
            <a:spAutoFit/>
          </a:bodyPr>
          <a:lstStyle/>
          <a:p>
            <a:r>
              <a:rPr lang="en-US" sz="2400" b="1" i="1" dirty="0">
                <a:solidFill>
                  <a:schemeClr val="bg1"/>
                </a:solidFill>
              </a:rPr>
              <a:t>18 PM</a:t>
            </a:r>
          </a:p>
          <a:p>
            <a:r>
              <a:rPr lang="en-US" sz="2400" b="1" i="1" dirty="0">
                <a:solidFill>
                  <a:schemeClr val="bg1"/>
                </a:solidFill>
              </a:rPr>
              <a:t> &gt;18”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14300" y="0"/>
            <a:ext cx="8915400" cy="6858000"/>
          </a:xfrm>
        </p:spPr>
        <p:txBody>
          <a:bodyPr>
            <a:normAutofit lnSpcReduction="10000"/>
          </a:bodyPr>
          <a:lstStyle/>
          <a:p>
            <a:pPr algn="l"/>
            <a:r>
              <a:rPr lang="en-US" sz="2800" b="1" dirty="0">
                <a:solidFill>
                  <a:schemeClr val="bg1"/>
                </a:solidFill>
              </a:rPr>
              <a:t>Findings</a:t>
            </a:r>
          </a:p>
          <a:p>
            <a:pPr algn="l"/>
            <a:endParaRPr lang="en-US" sz="800" dirty="0">
              <a:solidFill>
                <a:schemeClr val="bg1"/>
              </a:solidFill>
            </a:endParaRPr>
          </a:p>
          <a:p>
            <a:pPr algn="l"/>
            <a:r>
              <a:rPr lang="en-US" sz="2800" dirty="0">
                <a:solidFill>
                  <a:schemeClr val="bg1"/>
                </a:solidFill>
              </a:rPr>
              <a:t>Sacramento pikeminnow population over 4” in length ranged from 1173 to 1414 over three years</a:t>
            </a:r>
          </a:p>
          <a:p>
            <a:pPr algn="l"/>
            <a:endParaRPr lang="en-US" sz="1800" dirty="0">
              <a:solidFill>
                <a:schemeClr val="bg1"/>
              </a:solidFill>
            </a:endParaRPr>
          </a:p>
          <a:p>
            <a:pPr algn="l"/>
            <a:r>
              <a:rPr lang="en-US" sz="2800" dirty="0">
                <a:solidFill>
                  <a:schemeClr val="bg1"/>
                </a:solidFill>
              </a:rPr>
              <a:t>Strong recruitment during the 2013-2015 drought appears to have lead to an increase in large adults (&gt;16”) as these year-classes matured</a:t>
            </a:r>
          </a:p>
          <a:p>
            <a:pPr algn="l"/>
            <a:endParaRPr lang="en-US" sz="800" dirty="0">
              <a:solidFill>
                <a:schemeClr val="bg1"/>
              </a:solidFill>
            </a:endParaRPr>
          </a:p>
          <a:p>
            <a:pPr algn="l"/>
            <a:r>
              <a:rPr lang="en-US" sz="2800" dirty="0">
                <a:solidFill>
                  <a:schemeClr val="bg1"/>
                </a:solidFill>
              </a:rPr>
              <a:t>Large adult pikeminnow  are concentrated in four pools deeper than 25 feet</a:t>
            </a:r>
          </a:p>
          <a:p>
            <a:pPr algn="l"/>
            <a:endParaRPr lang="en-US" sz="800" dirty="0">
              <a:solidFill>
                <a:schemeClr val="bg1"/>
              </a:solidFill>
            </a:endParaRPr>
          </a:p>
          <a:p>
            <a:pPr algn="l"/>
            <a:r>
              <a:rPr lang="en-US" sz="2800" dirty="0">
                <a:solidFill>
                  <a:schemeClr val="bg1"/>
                </a:solidFill>
              </a:rPr>
              <a:t>The restricted number of habitats where large adults are present makes removal by spear fishing feasible</a:t>
            </a:r>
          </a:p>
          <a:p>
            <a:pPr algn="l"/>
            <a:endParaRPr lang="en-US" sz="1200" dirty="0">
              <a:solidFill>
                <a:schemeClr val="bg1"/>
              </a:solidFill>
            </a:endParaRPr>
          </a:p>
          <a:p>
            <a:pPr algn="l"/>
            <a:r>
              <a:rPr lang="en-US" sz="2800" dirty="0">
                <a:solidFill>
                  <a:schemeClr val="bg1"/>
                </a:solidFill>
              </a:rPr>
              <a:t>Removal of large adult pikeminnow is desirable to allow recovery of at-risk Pacific salmon species, suckers, sculpin and Pacific lamprey</a:t>
            </a:r>
          </a:p>
          <a:p>
            <a:pPr algn="l"/>
            <a:endParaRPr lang="en-US" sz="800" dirty="0">
              <a:solidFill>
                <a:schemeClr val="bg1"/>
              </a:solidFill>
            </a:endParaRPr>
          </a:p>
          <a:p>
            <a:pPr algn="l">
              <a:buFont typeface="Arial" pitchFamily="34" charset="0"/>
              <a:buChar char="•"/>
            </a:pPr>
            <a:endParaRPr lang="en-US" dirty="0"/>
          </a:p>
        </p:txBody>
      </p:sp>
    </p:spTree>
    <p:extLst>
      <p:ext uri="{BB962C8B-B14F-4D97-AF65-F5344CB8AC3E}">
        <p14:creationId xmlns:p14="http://schemas.microsoft.com/office/powerpoint/2010/main" val="2758345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C4F52F-0940-4837-98F7-03FF32005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24" y="-152400"/>
            <a:ext cx="10900896" cy="7239000"/>
          </a:xfrm>
          <a:prstGeom prst="rect">
            <a:avLst/>
          </a:prstGeom>
        </p:spPr>
      </p:pic>
      <p:pic>
        <p:nvPicPr>
          <p:cNvPr id="8" name="Picture 7">
            <a:extLst>
              <a:ext uri="{FF2B5EF4-FFF2-40B4-BE49-F238E27FC236}">
                <a16:creationId xmlns:a16="http://schemas.microsoft.com/office/drawing/2014/main" id="{69A16F75-9B7C-4618-9C0E-B17270C3C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799977"/>
            <a:ext cx="14249400" cy="8890596"/>
          </a:xfrm>
          <a:prstGeom prst="rect">
            <a:avLst/>
          </a:prstGeom>
        </p:spPr>
      </p:pic>
    </p:spTree>
    <p:extLst>
      <p:ext uri="{BB962C8B-B14F-4D97-AF65-F5344CB8AC3E}">
        <p14:creationId xmlns:p14="http://schemas.microsoft.com/office/powerpoint/2010/main" val="2972466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28600" y="228600"/>
            <a:ext cx="8915400" cy="6858000"/>
          </a:xfrm>
        </p:spPr>
        <p:txBody>
          <a:bodyPr>
            <a:normAutofit lnSpcReduction="10000"/>
          </a:bodyPr>
          <a:lstStyle/>
          <a:p>
            <a:pPr algn="l"/>
            <a:r>
              <a:rPr lang="en-US" sz="2800" b="1" dirty="0">
                <a:solidFill>
                  <a:schemeClr val="bg1"/>
                </a:solidFill>
              </a:rPr>
              <a:t>SONCC Coho Recovery Plan Quotes (NMFS 2014)</a:t>
            </a:r>
          </a:p>
          <a:p>
            <a:pPr algn="l"/>
            <a:endParaRPr lang="en-US" sz="2800" b="1" dirty="0">
              <a:solidFill>
                <a:schemeClr val="bg1"/>
              </a:solidFill>
            </a:endParaRPr>
          </a:p>
          <a:p>
            <a:pPr algn="l"/>
            <a:r>
              <a:rPr lang="en-US" sz="2800" dirty="0">
                <a:solidFill>
                  <a:schemeClr val="bg1"/>
                </a:solidFill>
              </a:rPr>
              <a:t>The non-native Sacramento pikeminnow poses a high threat to coho salmon fry, juveniles, and </a:t>
            </a:r>
            <a:r>
              <a:rPr lang="en-US" sz="2800" dirty="0" err="1">
                <a:solidFill>
                  <a:schemeClr val="bg1"/>
                </a:solidFill>
              </a:rPr>
              <a:t>smolts</a:t>
            </a:r>
            <a:r>
              <a:rPr lang="en-US" sz="2800" dirty="0">
                <a:solidFill>
                  <a:schemeClr val="bg1"/>
                </a:solidFill>
              </a:rPr>
              <a:t>. Pikeminnow prey on all coho salmon life stages except adults, and also compete with juveniles for limited food and habitat.</a:t>
            </a:r>
          </a:p>
          <a:p>
            <a:pPr algn="l"/>
            <a:endParaRPr lang="en-US" sz="2800" dirty="0">
              <a:solidFill>
                <a:schemeClr val="bg1"/>
              </a:solidFill>
            </a:endParaRPr>
          </a:p>
          <a:p>
            <a:pPr algn="l"/>
            <a:r>
              <a:rPr lang="en-US" sz="2800" dirty="0">
                <a:solidFill>
                  <a:schemeClr val="bg1"/>
                </a:solidFill>
              </a:rPr>
              <a:t>Predation by Sacramento pikeminnow is a significant concern in the South Fork Eel River population area, as well as throughout the Eel River watershed.</a:t>
            </a:r>
          </a:p>
          <a:p>
            <a:pPr algn="l"/>
            <a:endParaRPr lang="en-US" sz="2800" dirty="0">
              <a:solidFill>
                <a:schemeClr val="bg1"/>
              </a:solidFill>
            </a:endParaRPr>
          </a:p>
          <a:p>
            <a:pPr algn="l"/>
            <a:r>
              <a:rPr lang="en-US" sz="2800" dirty="0">
                <a:solidFill>
                  <a:schemeClr val="bg1"/>
                </a:solidFill>
              </a:rPr>
              <a:t>Addressing Sacramento pikeminnow and the quality of the Eel River estuary as well as other actions to improve the migratory corridors for the South Fork Eel population are top priority.</a:t>
            </a:r>
          </a:p>
          <a:p>
            <a:pPr algn="l">
              <a:buFont typeface="Arial" pitchFamily="34" charset="0"/>
              <a:buChar char="•"/>
            </a:pPr>
            <a:endParaRPr lang="en-US" dirty="0"/>
          </a:p>
        </p:txBody>
      </p:sp>
    </p:spTree>
    <p:extLst>
      <p:ext uri="{BB962C8B-B14F-4D97-AF65-F5344CB8AC3E}">
        <p14:creationId xmlns:p14="http://schemas.microsoft.com/office/powerpoint/2010/main" val="1867863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2400" y="685800"/>
            <a:ext cx="8915400" cy="6858000"/>
          </a:xfrm>
        </p:spPr>
        <p:txBody>
          <a:bodyPr>
            <a:normAutofit/>
          </a:bodyPr>
          <a:lstStyle/>
          <a:p>
            <a:pPr marL="457200" indent="-457200" algn="l">
              <a:buFont typeface="Arial" panose="020B0604020202020204" pitchFamily="34" charset="0"/>
              <a:buChar char="•"/>
            </a:pPr>
            <a:r>
              <a:rPr lang="en-US" sz="2800" dirty="0">
                <a:solidFill>
                  <a:schemeClr val="bg1"/>
                </a:solidFill>
              </a:rPr>
              <a:t>Removal of large pikeminnow will substantially reduce predation on ESA listed juvenile salmonids similar to the findings of </a:t>
            </a:r>
            <a:r>
              <a:rPr lang="en-US" sz="2800" dirty="0" err="1">
                <a:solidFill>
                  <a:schemeClr val="bg1"/>
                </a:solidFill>
              </a:rPr>
              <a:t>Riemen</a:t>
            </a:r>
            <a:r>
              <a:rPr lang="en-US" sz="2800" dirty="0">
                <a:solidFill>
                  <a:schemeClr val="bg1"/>
                </a:solidFill>
              </a:rPr>
              <a:t> and </a:t>
            </a:r>
            <a:r>
              <a:rPr lang="en-US" sz="2800" dirty="0" err="1">
                <a:solidFill>
                  <a:schemeClr val="bg1"/>
                </a:solidFill>
              </a:rPr>
              <a:t>Bermesdefer</a:t>
            </a:r>
            <a:r>
              <a:rPr lang="en-US" sz="2800" dirty="0">
                <a:solidFill>
                  <a:schemeClr val="bg1"/>
                </a:solidFill>
              </a:rPr>
              <a:t> (1990).</a:t>
            </a:r>
          </a:p>
          <a:p>
            <a:pPr marL="457200" indent="-457200" algn="l">
              <a:buFont typeface="Arial" panose="020B0604020202020204" pitchFamily="34" charset="0"/>
              <a:buChar char="•"/>
            </a:pPr>
            <a:r>
              <a:rPr lang="en-US" sz="2800" dirty="0">
                <a:solidFill>
                  <a:schemeClr val="bg1"/>
                </a:solidFill>
              </a:rPr>
              <a:t>They predicted that a 20% reduction in the population of large adult pikeminnow could reduce the predation on migrating salmon and steelhead juveniles by 50%. </a:t>
            </a:r>
          </a:p>
          <a:p>
            <a:pPr marL="457200" indent="-457200" algn="l">
              <a:buFont typeface="Arial" panose="020B0604020202020204" pitchFamily="34" charset="0"/>
              <a:buChar char="•"/>
            </a:pPr>
            <a:r>
              <a:rPr lang="en-US" sz="2800" dirty="0">
                <a:solidFill>
                  <a:schemeClr val="bg1"/>
                </a:solidFill>
              </a:rPr>
              <a:t>If we harvest 100 adult pikeminnow greater than 16 inches, that would be more than a 50% reduction of the largest adults in the reach.</a:t>
            </a:r>
          </a:p>
          <a:p>
            <a:pPr marL="457200" indent="-457200" algn="l">
              <a:buFont typeface="Arial" panose="020B0604020202020204" pitchFamily="34" charset="0"/>
              <a:buChar char="•"/>
            </a:pPr>
            <a:r>
              <a:rPr lang="en-US" sz="2800" dirty="0">
                <a:solidFill>
                  <a:schemeClr val="bg1"/>
                </a:solidFill>
              </a:rPr>
              <a:t>If each adult eats 300 salmonids/year = +30,000</a:t>
            </a:r>
          </a:p>
          <a:p>
            <a:pPr algn="l"/>
            <a:r>
              <a:rPr lang="en-US" sz="2800" dirty="0">
                <a:solidFill>
                  <a:schemeClr val="bg1"/>
                </a:solidFill>
              </a:rPr>
              <a:t>			1000 salmonids/year = +100,000</a:t>
            </a:r>
          </a:p>
          <a:p>
            <a:pPr marL="457200" indent="-457200" algn="l">
              <a:buFont typeface="Arial" panose="020B0604020202020204" pitchFamily="34" charset="0"/>
              <a:buChar char="•"/>
            </a:pPr>
            <a:r>
              <a:rPr lang="en-US" sz="2800" dirty="0">
                <a:solidFill>
                  <a:schemeClr val="bg1"/>
                </a:solidFill>
              </a:rPr>
              <a:t>Other native fish species need relief from predation.</a:t>
            </a:r>
          </a:p>
          <a:p>
            <a:pPr marL="571500" indent="-571500" algn="l">
              <a:buFont typeface="Arial" panose="020B0604020202020204" pitchFamily="34" charset="0"/>
              <a:buChar char="•"/>
            </a:pPr>
            <a:endParaRPr lang="en-US" sz="2800" dirty="0">
              <a:solidFill>
                <a:schemeClr val="bg1"/>
              </a:solidFill>
            </a:endParaRPr>
          </a:p>
          <a:p>
            <a:pPr algn="l"/>
            <a:endParaRPr lang="en-US" sz="3600" dirty="0">
              <a:solidFill>
                <a:schemeClr val="bg1"/>
              </a:solidFill>
            </a:endParaRPr>
          </a:p>
        </p:txBody>
      </p:sp>
      <p:sp>
        <p:nvSpPr>
          <p:cNvPr id="3" name="Subtitle 3">
            <a:extLst>
              <a:ext uri="{FF2B5EF4-FFF2-40B4-BE49-F238E27FC236}">
                <a16:creationId xmlns:a16="http://schemas.microsoft.com/office/drawing/2014/main" id="{0560E2A6-E454-4D47-913A-81344E613000}"/>
              </a:ext>
            </a:extLst>
          </p:cNvPr>
          <p:cNvSpPr txBox="1">
            <a:spLocks/>
          </p:cNvSpPr>
          <p:nvPr/>
        </p:nvSpPr>
        <p:spPr>
          <a:xfrm>
            <a:off x="609600" y="76200"/>
            <a:ext cx="8915400" cy="68580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600" b="1" dirty="0">
                <a:solidFill>
                  <a:schemeClr val="bg1"/>
                </a:solidFill>
              </a:rPr>
              <a:t>Benefits of Removal of Large Pikeminnow</a:t>
            </a:r>
          </a:p>
          <a:p>
            <a:pPr algn="l"/>
            <a:endParaRPr lang="en-US" sz="3600" b="1" dirty="0">
              <a:solidFill>
                <a:schemeClr val="bg1"/>
              </a:solidFill>
            </a:endParaRPr>
          </a:p>
        </p:txBody>
      </p:sp>
    </p:spTree>
    <p:extLst>
      <p:ext uri="{BB962C8B-B14F-4D97-AF65-F5344CB8AC3E}">
        <p14:creationId xmlns:p14="http://schemas.microsoft.com/office/powerpoint/2010/main" val="3656200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3">
            <a:extLst>
              <a:ext uri="{FF2B5EF4-FFF2-40B4-BE49-F238E27FC236}">
                <a16:creationId xmlns:a16="http://schemas.microsoft.com/office/drawing/2014/main" id="{A387CB6F-C215-419B-9AAC-4CC62336B588}"/>
              </a:ext>
            </a:extLst>
          </p:cNvPr>
          <p:cNvSpPr>
            <a:spLocks noGrp="1"/>
          </p:cNvSpPr>
          <p:nvPr>
            <p:ph type="subTitle" idx="1"/>
          </p:nvPr>
        </p:nvSpPr>
        <p:spPr>
          <a:xfrm>
            <a:off x="114300" y="0"/>
            <a:ext cx="8915400" cy="6858000"/>
          </a:xfrm>
        </p:spPr>
        <p:txBody>
          <a:bodyPr>
            <a:normAutofit/>
          </a:bodyPr>
          <a:lstStyle/>
          <a:p>
            <a:pPr algn="l"/>
            <a:r>
              <a:rPr lang="en-US" sz="3300" b="1" dirty="0">
                <a:solidFill>
                  <a:schemeClr val="bg1"/>
                </a:solidFill>
              </a:rPr>
              <a:t>ERRP applying for a “Special Use” CDFW Scientific Collector’s Permit (SCP) for Pikeminnow Removal</a:t>
            </a:r>
          </a:p>
          <a:p>
            <a:pPr algn="l"/>
            <a:endParaRPr lang="en-US" sz="1200" b="1" dirty="0">
              <a:solidFill>
                <a:schemeClr val="bg1"/>
              </a:solidFill>
            </a:endParaRPr>
          </a:p>
          <a:p>
            <a:pPr marL="457200" indent="-457200" algn="l">
              <a:buFont typeface="Arial" panose="020B0604020202020204" pitchFamily="34" charset="0"/>
              <a:buChar char="•"/>
            </a:pPr>
            <a:r>
              <a:rPr lang="en-US" sz="2800" dirty="0">
                <a:solidFill>
                  <a:schemeClr val="bg1"/>
                </a:solidFill>
              </a:rPr>
              <a:t>Eradicate adult pikeminnow &gt;16” in four pools in SF Eel River index reach beginning in 2020</a:t>
            </a:r>
          </a:p>
          <a:p>
            <a:pPr marL="457200" indent="-457200" algn="l">
              <a:buFont typeface="Arial" panose="020B0604020202020204" pitchFamily="34" charset="0"/>
              <a:buChar char="•"/>
            </a:pPr>
            <a:r>
              <a:rPr lang="en-US" sz="2800" dirty="0">
                <a:solidFill>
                  <a:schemeClr val="bg1"/>
                </a:solidFill>
              </a:rPr>
              <a:t>Conduct annual collection/removal over a two-day period during low flow conditions so adult pikeminnow are concentrated in pools, but before deteriorated water quality (swimmer’s itch) (July 15-August 15)</a:t>
            </a:r>
          </a:p>
          <a:p>
            <a:pPr marL="457200" indent="-457200" algn="l">
              <a:buFont typeface="Arial" panose="020B0604020202020204" pitchFamily="34" charset="0"/>
              <a:buChar char="•"/>
            </a:pPr>
            <a:r>
              <a:rPr lang="en-US" sz="2800" dirty="0">
                <a:solidFill>
                  <a:schemeClr val="bg1"/>
                </a:solidFill>
              </a:rPr>
              <a:t>Erect block nets to prevent large pikeminnow escape</a:t>
            </a:r>
          </a:p>
          <a:p>
            <a:pPr marL="457200" indent="-457200" algn="l">
              <a:buFont typeface="Arial" panose="020B0604020202020204" pitchFamily="34" charset="0"/>
              <a:buChar char="•"/>
            </a:pPr>
            <a:r>
              <a:rPr lang="en-US" sz="2800" dirty="0">
                <a:solidFill>
                  <a:schemeClr val="bg1"/>
                </a:solidFill>
              </a:rPr>
              <a:t>Continue annual removal for 10 years</a:t>
            </a:r>
          </a:p>
          <a:p>
            <a:pPr marL="457200" indent="-457200" algn="l">
              <a:buFont typeface="Arial" panose="020B0604020202020204" pitchFamily="34" charset="0"/>
              <a:buChar char="•"/>
            </a:pPr>
            <a:r>
              <a:rPr lang="en-US" sz="2800" dirty="0">
                <a:solidFill>
                  <a:schemeClr val="bg1"/>
                </a:solidFill>
              </a:rPr>
              <a:t>Continue to conduct trend monitoring dives in the last week of June annually</a:t>
            </a:r>
          </a:p>
          <a:p>
            <a:pPr marL="457200" indent="-457200" algn="l">
              <a:buFont typeface="Arial" panose="020B0604020202020204" pitchFamily="34" charset="0"/>
              <a:buChar char="•"/>
            </a:pPr>
            <a:r>
              <a:rPr lang="en-US" sz="2800" dirty="0">
                <a:solidFill>
                  <a:schemeClr val="bg1"/>
                </a:solidFill>
              </a:rPr>
              <a:t>Provide data for adaptive management</a:t>
            </a:r>
          </a:p>
          <a:p>
            <a:pPr marL="457200" indent="-457200" algn="l">
              <a:buFont typeface="Arial" panose="020B0604020202020204" pitchFamily="34" charset="0"/>
              <a:buChar char="•"/>
            </a:pPr>
            <a:endParaRPr lang="en-US" sz="2800" b="1" dirty="0">
              <a:solidFill>
                <a:schemeClr val="bg1"/>
              </a:solidFill>
            </a:endParaRPr>
          </a:p>
        </p:txBody>
      </p:sp>
    </p:spTree>
    <p:extLst>
      <p:ext uri="{BB962C8B-B14F-4D97-AF65-F5344CB8AC3E}">
        <p14:creationId xmlns:p14="http://schemas.microsoft.com/office/powerpoint/2010/main" val="2879956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14300" y="228600"/>
            <a:ext cx="8915400" cy="6858000"/>
          </a:xfrm>
        </p:spPr>
        <p:txBody>
          <a:bodyPr>
            <a:normAutofit/>
          </a:bodyPr>
          <a:lstStyle/>
          <a:p>
            <a:pPr algn="l"/>
            <a:r>
              <a:rPr lang="en-US" sz="3300" b="1" dirty="0">
                <a:solidFill>
                  <a:schemeClr val="bg1"/>
                </a:solidFill>
              </a:rPr>
              <a:t>Justification for Scientific Collector’s Permit</a:t>
            </a:r>
          </a:p>
          <a:p>
            <a:pPr algn="l"/>
            <a:endParaRPr lang="en-US" sz="2000" b="1" dirty="0">
              <a:solidFill>
                <a:schemeClr val="bg1"/>
              </a:solidFill>
            </a:endParaRPr>
          </a:p>
          <a:p>
            <a:pPr lvl="0" algn="l"/>
            <a:r>
              <a:rPr lang="en-US" b="1" u="sng" dirty="0">
                <a:solidFill>
                  <a:schemeClr val="bg1"/>
                </a:solidFill>
              </a:rPr>
              <a:t>Purpose</a:t>
            </a:r>
          </a:p>
          <a:p>
            <a:pPr lvl="0" algn="l"/>
            <a:r>
              <a:rPr lang="en-US" dirty="0">
                <a:solidFill>
                  <a:schemeClr val="bg1"/>
                </a:solidFill>
              </a:rPr>
              <a:t>  The Sacramento pikeminnow is an “Inland non-anadromous fish” that is not native to the Eel River.  Our target will be adults greater than 16 inches in length in order to suppress predation of salmon and steelhead juveniles and other native fish species in the upper South Fork Eel River.  A secondary objective is to knock down reproductive ability of pikeminnow as larger adults are usually females, and the larger the female the more fecund.</a:t>
            </a:r>
            <a:endParaRPr lang="en-US" dirty="0"/>
          </a:p>
        </p:txBody>
      </p:sp>
    </p:spTree>
    <p:extLst>
      <p:ext uri="{BB962C8B-B14F-4D97-AF65-F5344CB8AC3E}">
        <p14:creationId xmlns:p14="http://schemas.microsoft.com/office/powerpoint/2010/main" val="2281492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835A6C-6329-44E8-B476-BE32F745DD9F}"/>
              </a:ext>
            </a:extLst>
          </p:cNvPr>
          <p:cNvSpPr/>
          <p:nvPr/>
        </p:nvSpPr>
        <p:spPr>
          <a:xfrm>
            <a:off x="228600" y="13252"/>
            <a:ext cx="8915400" cy="6309420"/>
          </a:xfrm>
          <a:prstGeom prst="rect">
            <a:avLst/>
          </a:prstGeom>
        </p:spPr>
        <p:txBody>
          <a:bodyPr wrap="square">
            <a:spAutoFit/>
          </a:bodyPr>
          <a:lstStyle/>
          <a:p>
            <a:endParaRPr lang="en-US" sz="2800" dirty="0">
              <a:solidFill>
                <a:srgbClr val="000000"/>
              </a:solidFill>
              <a:latin typeface="Calibri" panose="020F0502020204030204" pitchFamily="34" charset="0"/>
            </a:endParaRPr>
          </a:p>
          <a:p>
            <a:r>
              <a:rPr lang="en-US" sz="2800" dirty="0">
                <a:solidFill>
                  <a:schemeClr val="bg1"/>
                </a:solidFill>
                <a:latin typeface="Calibri" panose="020F0502020204030204" pitchFamily="34" charset="0"/>
              </a:rPr>
              <a:t> </a:t>
            </a:r>
            <a:r>
              <a:rPr lang="en-US" sz="3200" b="1" u="sng" dirty="0">
                <a:solidFill>
                  <a:schemeClr val="bg1"/>
                </a:solidFill>
                <a:latin typeface="Calibri" panose="020F0502020204030204" pitchFamily="34" charset="0"/>
              </a:rPr>
              <a:t>Collection Location</a:t>
            </a:r>
          </a:p>
          <a:p>
            <a:endParaRPr lang="en-US" sz="2800" b="1" u="sng" dirty="0">
              <a:solidFill>
                <a:schemeClr val="bg1"/>
              </a:solidFill>
              <a:latin typeface="Calibri" panose="020F0502020204030204" pitchFamily="34" charset="0"/>
            </a:endParaRPr>
          </a:p>
          <a:p>
            <a:r>
              <a:rPr lang="en-US" sz="3200" dirty="0">
                <a:solidFill>
                  <a:schemeClr val="bg1"/>
                </a:solidFill>
                <a:latin typeface="Calibri" panose="020F0502020204030204" pitchFamily="34" charset="0"/>
              </a:rPr>
              <a:t>ERRP is focused on a 12 mile reach of the upper South Fork Eel River because of concerns raised by Dr. Bret Harvey about predation by pikeminnow on salmonids there. The reach extends from the Hermitage at the mouth of Rattlesnake Creek to Standish Hickey State Park. ERRP baseline and trend data (2016-2018) found that 80% of large adult pikeminnow were residing in just four pools that were 25 feet deep or more in the 12 mile reach. Therefore, collection will be limited to those pools. </a:t>
            </a:r>
            <a:endParaRPr lang="en-US" sz="3200" dirty="0">
              <a:solidFill>
                <a:schemeClr val="bg1"/>
              </a:solidFill>
            </a:endParaRPr>
          </a:p>
        </p:txBody>
      </p:sp>
    </p:spTree>
    <p:extLst>
      <p:ext uri="{BB962C8B-B14F-4D97-AF65-F5344CB8AC3E}">
        <p14:creationId xmlns:p14="http://schemas.microsoft.com/office/powerpoint/2010/main" val="3590344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835A6C-6329-44E8-B476-BE32F745DD9F}"/>
              </a:ext>
            </a:extLst>
          </p:cNvPr>
          <p:cNvSpPr/>
          <p:nvPr/>
        </p:nvSpPr>
        <p:spPr>
          <a:xfrm>
            <a:off x="228600" y="13252"/>
            <a:ext cx="8915400" cy="6801862"/>
          </a:xfrm>
          <a:prstGeom prst="rect">
            <a:avLst/>
          </a:prstGeom>
        </p:spPr>
        <p:txBody>
          <a:bodyPr wrap="square">
            <a:spAutoFit/>
          </a:bodyPr>
          <a:lstStyle/>
          <a:p>
            <a:endParaRPr lang="en-US" sz="2800" dirty="0">
              <a:solidFill>
                <a:schemeClr val="bg1"/>
              </a:solidFill>
            </a:endParaRPr>
          </a:p>
          <a:p>
            <a:r>
              <a:rPr lang="en-US" sz="2800" dirty="0">
                <a:solidFill>
                  <a:schemeClr val="bg1"/>
                </a:solidFill>
              </a:rPr>
              <a:t> </a:t>
            </a:r>
            <a:r>
              <a:rPr lang="en-US" sz="3200" b="1" u="sng" dirty="0">
                <a:solidFill>
                  <a:schemeClr val="bg1"/>
                </a:solidFill>
              </a:rPr>
              <a:t>Methods/Techniques</a:t>
            </a:r>
            <a:endParaRPr lang="en-US" sz="3200" u="sng" dirty="0">
              <a:solidFill>
                <a:schemeClr val="bg1"/>
              </a:solidFill>
            </a:endParaRPr>
          </a:p>
          <a:p>
            <a:endParaRPr lang="en-US" sz="1200" dirty="0">
              <a:solidFill>
                <a:schemeClr val="bg1"/>
              </a:solidFill>
            </a:endParaRPr>
          </a:p>
          <a:p>
            <a:r>
              <a:rPr lang="en-US" sz="3200" dirty="0">
                <a:solidFill>
                  <a:schemeClr val="bg1"/>
                </a:solidFill>
              </a:rPr>
              <a:t>Our preferred method is spear-fishing because it is highly selective and we can target large adult pikeminnow exclusively. ERRP is a volunteer driven organization and trained spearfishermen that can dive for several minutes and to a depth of greater than 30 feet are ready to participate. They would use spears like the Hawaiian sling or other designs to target large adult pikeminnow in the four deepest pools in our 12 mile long index reach. Block nets will be set up at the top and bottom of each pool unit to prevent adult pikeminnow from escaping. </a:t>
            </a:r>
          </a:p>
        </p:txBody>
      </p:sp>
    </p:spTree>
    <p:extLst>
      <p:ext uri="{BB962C8B-B14F-4D97-AF65-F5344CB8AC3E}">
        <p14:creationId xmlns:p14="http://schemas.microsoft.com/office/powerpoint/2010/main" val="963158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04800" y="228600"/>
            <a:ext cx="8686800" cy="6858000"/>
          </a:xfrm>
        </p:spPr>
        <p:txBody>
          <a:bodyPr>
            <a:normAutofit/>
          </a:bodyPr>
          <a:lstStyle/>
          <a:p>
            <a:pPr algn="l"/>
            <a:r>
              <a:rPr lang="en-US" b="1" u="sng" dirty="0">
                <a:solidFill>
                  <a:schemeClr val="bg1"/>
                </a:solidFill>
              </a:rPr>
              <a:t>Species and Number Collected</a:t>
            </a:r>
          </a:p>
          <a:p>
            <a:pPr algn="l"/>
            <a:endParaRPr lang="en-US" sz="1200" dirty="0">
              <a:solidFill>
                <a:schemeClr val="bg1"/>
              </a:solidFill>
            </a:endParaRPr>
          </a:p>
          <a:p>
            <a:pPr algn="l"/>
            <a:r>
              <a:rPr lang="en-US" dirty="0">
                <a:solidFill>
                  <a:schemeClr val="bg1"/>
                </a:solidFill>
              </a:rPr>
              <a:t>Only Sacramento pikeminnow will be harvested and only those over 16 inches in length will be targeted because they are both the most significant predators and also the most fecund. The likely upper limit of our catch would not be more than 200 adult pikeminnow greater than 16 inches.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04800" y="228600"/>
            <a:ext cx="8686800" cy="6858000"/>
          </a:xfrm>
        </p:spPr>
        <p:txBody>
          <a:bodyPr>
            <a:normAutofit/>
          </a:bodyPr>
          <a:lstStyle/>
          <a:p>
            <a:pPr algn="l"/>
            <a:r>
              <a:rPr lang="en-US" b="1" u="sng" dirty="0">
                <a:solidFill>
                  <a:schemeClr val="bg1"/>
                </a:solidFill>
              </a:rPr>
              <a:t>Section 1801 – CA Fish &amp; Game Code</a:t>
            </a:r>
          </a:p>
          <a:p>
            <a:pPr algn="l"/>
            <a:endParaRPr lang="en-US" sz="1200" dirty="0">
              <a:solidFill>
                <a:schemeClr val="bg1"/>
              </a:solidFill>
            </a:endParaRPr>
          </a:p>
          <a:p>
            <a:pPr algn="l"/>
            <a:r>
              <a:rPr lang="en-US" dirty="0">
                <a:solidFill>
                  <a:schemeClr val="bg1"/>
                </a:solidFill>
              </a:rPr>
              <a:t>States that one valid use of an SCP is:</a:t>
            </a:r>
          </a:p>
          <a:p>
            <a:pPr algn="l"/>
            <a:endParaRPr lang="en-US" dirty="0">
              <a:solidFill>
                <a:schemeClr val="bg1"/>
              </a:solidFill>
            </a:endParaRPr>
          </a:p>
          <a:p>
            <a:pPr algn="l"/>
            <a:r>
              <a:rPr lang="en-US" dirty="0">
                <a:solidFill>
                  <a:schemeClr val="bg1"/>
                </a:solidFill>
              </a:rPr>
              <a:t>“Removal of non-native, invasive, or detrimental wildlife to improve or restore ecosystem or habitat conditions, or otherwise enhance the sustainability of native wildlife or other species.”</a:t>
            </a:r>
          </a:p>
          <a:p>
            <a:pPr algn="l"/>
            <a:endParaRPr lang="en-US" dirty="0">
              <a:solidFill>
                <a:schemeClr val="bg1"/>
              </a:solidFill>
            </a:endParaRPr>
          </a:p>
          <a:p>
            <a:pPr algn="l"/>
            <a:endParaRPr lang="en-US" dirty="0">
              <a:solidFill>
                <a:schemeClr val="bg1"/>
              </a:solidFill>
            </a:endParaRPr>
          </a:p>
        </p:txBody>
      </p:sp>
    </p:spTree>
    <p:extLst>
      <p:ext uri="{BB962C8B-B14F-4D97-AF65-F5344CB8AC3E}">
        <p14:creationId xmlns:p14="http://schemas.microsoft.com/office/powerpoint/2010/main" val="3339973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95470" y="76200"/>
            <a:ext cx="8915400" cy="6858000"/>
          </a:xfrm>
        </p:spPr>
        <p:txBody>
          <a:bodyPr>
            <a:normAutofit lnSpcReduction="10000"/>
          </a:bodyPr>
          <a:lstStyle/>
          <a:p>
            <a:pPr algn="l"/>
            <a:r>
              <a:rPr lang="en-US" b="1" dirty="0">
                <a:solidFill>
                  <a:schemeClr val="bg1"/>
                </a:solidFill>
              </a:rPr>
              <a:t>Conclusion</a:t>
            </a:r>
          </a:p>
          <a:p>
            <a:pPr algn="l"/>
            <a:endParaRPr lang="en-US" sz="1300" b="1" dirty="0">
              <a:solidFill>
                <a:schemeClr val="bg1"/>
              </a:solidFill>
            </a:endParaRPr>
          </a:p>
          <a:p>
            <a:pPr algn="l"/>
            <a:r>
              <a:rPr lang="en-US" dirty="0">
                <a:solidFill>
                  <a:schemeClr val="bg1"/>
                </a:solidFill>
              </a:rPr>
              <a:t>Although ERRP observations indicate a downturn in the Sacramento pikeminnow population relative to the 1990s (Clancy 1993), there is always the potential for the population to re-expand in the future unless they are managed. Intervention is imperative, because prior human activities, like building a reservoir suitable for pikeminnow proliferation and introducing them, have put the native fish community of the Eel River under stress. </a:t>
            </a:r>
            <a:r>
              <a:rPr lang="en-US" b="1" dirty="0">
                <a:solidFill>
                  <a:schemeClr val="bg1"/>
                </a:solidFill>
              </a:rPr>
              <a:t>There is greater risk of harm to salmonid and native fish populations from inaction than from possible side-effects of pikeminnow removal and management of the species</a:t>
            </a:r>
            <a:r>
              <a:rPr lang="en-US" dirty="0">
                <a:solidFill>
                  <a:schemeClr val="bg1"/>
                </a:solidFill>
              </a:rPr>
              <a:t>. </a:t>
            </a:r>
          </a:p>
          <a:p>
            <a:pPr algn="l">
              <a:buFont typeface="Arial" pitchFamily="34" charset="0"/>
              <a:buChar cha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a:bodyPr>
          <a:lstStyle/>
          <a:p>
            <a:endParaRPr lang="en-US" dirty="0">
              <a:solidFill>
                <a:schemeClr val="bg1"/>
              </a:solidFill>
            </a:endParaRPr>
          </a:p>
          <a:p>
            <a:r>
              <a:rPr lang="en-US" dirty="0">
                <a:solidFill>
                  <a:schemeClr val="bg1"/>
                </a:solidFill>
              </a:rPr>
              <a:t>“It is as if man had been suddenly appointed managing director of the biggest business of all, the business of evolution – appointed without being asked if he wanted it, and without preparation.  What is more, he can’t refuse the job. Whether he wants to or not, whether he is conscious of what he is doing or not, he is in fact determining the future direction of evolution on this earth. That is his inescapable destiny, and the sooner he realizes it and starts believing in it, the better off for all.”</a:t>
            </a:r>
          </a:p>
          <a:p>
            <a:endParaRPr lang="en-US" dirty="0">
              <a:solidFill>
                <a:schemeClr val="bg1"/>
              </a:solidFill>
            </a:endParaRPr>
          </a:p>
          <a:p>
            <a:r>
              <a:rPr lang="en-US" dirty="0">
                <a:solidFill>
                  <a:schemeClr val="bg1"/>
                </a:solidFill>
              </a:rPr>
              <a:t>- Julian Huxley</a:t>
            </a:r>
          </a:p>
          <a:p>
            <a:pPr algn="l">
              <a:buFont typeface="Arial" pitchFamily="34" charset="0"/>
              <a:buChar char="•"/>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914437-FCD4-4A29-9DE9-5D850C644EA3}"/>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2057400" y="76200"/>
            <a:ext cx="6400800" cy="1752600"/>
          </a:xfrm>
        </p:spPr>
        <p:txBody>
          <a:bodyPr>
            <a:normAutofit/>
          </a:bodyPr>
          <a:lstStyle/>
          <a:p>
            <a:r>
              <a:rPr lang="en-US" sz="4000" b="1" dirty="0">
                <a:solidFill>
                  <a:srgbClr val="0000FF"/>
                </a:solidFill>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5134</TotalTime>
  <Words>1482</Words>
  <Application>Microsoft Office PowerPoint</Application>
  <PresentationFormat>On-screen Show (4:3)</PresentationFormat>
  <Paragraphs>135</Paragraphs>
  <Slides>31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Patrick Higgins</dc:creator>
  <cp:lastModifiedBy>Patrick Higgins</cp:lastModifiedBy>
  <cp:revision>28</cp:revision>
  <dcterms:created xsi:type="dcterms:W3CDTF">2016-06-25T15:05:10Z</dcterms:created>
  <dcterms:modified xsi:type="dcterms:W3CDTF">2019-03-27T15:15:05Z</dcterms:modified>
</cp:coreProperties>
</file>