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42" r:id="rId2"/>
    <p:sldId id="361" r:id="rId3"/>
    <p:sldId id="280" r:id="rId4"/>
    <p:sldId id="349" r:id="rId5"/>
    <p:sldId id="368" r:id="rId6"/>
    <p:sldId id="367" r:id="rId7"/>
    <p:sldId id="363" r:id="rId8"/>
    <p:sldId id="270" r:id="rId9"/>
    <p:sldId id="272" r:id="rId10"/>
    <p:sldId id="347" r:id="rId11"/>
    <p:sldId id="345" r:id="rId12"/>
    <p:sldId id="274" r:id="rId13"/>
    <p:sldId id="364" r:id="rId14"/>
    <p:sldId id="311" r:id="rId15"/>
    <p:sldId id="331" r:id="rId16"/>
    <p:sldId id="365" r:id="rId17"/>
    <p:sldId id="256" r:id="rId18"/>
    <p:sldId id="308" r:id="rId19"/>
    <p:sldId id="366" r:id="rId20"/>
    <p:sldId id="266" r:id="rId21"/>
    <p:sldId id="267" r:id="rId22"/>
    <p:sldId id="36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6F0"/>
    <a:srgbClr val="299FEF"/>
    <a:srgbClr val="1A98EE"/>
    <a:srgbClr val="0F80CD"/>
    <a:srgbClr val="00A8DC"/>
    <a:srgbClr val="00A0DC"/>
    <a:srgbClr val="00AADC"/>
    <a:srgbClr val="008CDC"/>
    <a:srgbClr val="0099DC"/>
    <a:srgbClr val="009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47" autoAdjust="0"/>
    <p:restoredTop sz="90929"/>
  </p:normalViewPr>
  <p:slideViewPr>
    <p:cSldViewPr>
      <p:cViewPr varScale="1">
        <p:scale>
          <a:sx n="106" d="100"/>
          <a:sy n="106" d="100"/>
        </p:scale>
        <p:origin x="1386" y="12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D1CF8-F7BD-48FA-BF9B-504666F7B336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3707D-060E-4755-B79C-13F40171D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4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&gt;4 feet, 32 </a:t>
            </a:r>
            <a:r>
              <a:rPr lang="en-US" dirty="0" err="1" smtClean="0"/>
              <a:t>lbs</a:t>
            </a:r>
            <a:r>
              <a:rPr lang="en-US" dirty="0" smtClean="0"/>
              <a:t>, &gt;15000 eggs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3707D-060E-4755-B79C-13F40171D8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90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06509-D8D3-4855-88B7-9ACE997778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38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A8B0A-0F48-44B7-B459-20060B6CE9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163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918F0-959C-4775-B44C-CF10656A8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67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C9F10-21AA-44E4-B7E6-D015709D2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34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D962BE-6583-4BE4-9B8A-9BDD54CA3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2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69CF9-CD1A-47A4-A2CF-CD38B6708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75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E94D2-2239-42BC-A451-82931B456A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44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1749F6-6775-40EB-8931-25FF7BF115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98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4A182-44AC-4236-B2F6-B621655B5B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757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550AE-42D2-4123-8FBF-8E20C93175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01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59D6F-F067-448A-9E47-80D5B1BE28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72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62163A5-5079-45B0-88D9-558D2648EC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20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9AFC6D8B-6B97-4047-A82D-EC06967385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00200"/>
            <a:ext cx="7772400" cy="1143000"/>
          </a:xfrm>
        </p:spPr>
        <p:txBody>
          <a:bodyPr/>
          <a:lstStyle/>
          <a:p>
            <a:r>
              <a:rPr lang="en-US" altLang="en-US" sz="6600" dirty="0" smtClean="0">
                <a:latin typeface="Calibri" panose="020F0502020204030204" pitchFamily="34" charset="0"/>
              </a:rPr>
              <a:t>Eel River </a:t>
            </a:r>
            <a:r>
              <a:rPr lang="en-US" altLang="en-US" sz="6600" dirty="0" err="1" smtClean="0">
                <a:latin typeface="Calibri" panose="020F0502020204030204" pitchFamily="34" charset="0"/>
              </a:rPr>
              <a:t>Pikeminnow</a:t>
            </a:r>
            <a:r>
              <a:rPr lang="en-US" altLang="en-US" sz="6600" dirty="0" smtClean="0">
                <a:latin typeface="Calibri" panose="020F0502020204030204" pitchFamily="34" charset="0"/>
              </a:rPr>
              <a:t>: Basic </a:t>
            </a:r>
            <a:r>
              <a:rPr lang="en-US" altLang="en-US" sz="6600" dirty="0" smtClean="0">
                <a:latin typeface="Calibri" panose="020F0502020204030204" pitchFamily="34" charset="0"/>
              </a:rPr>
              <a:t>Stuff</a:t>
            </a:r>
            <a:endParaRPr lang="en-US" altLang="en-US" sz="6600" b="1" dirty="0"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0372" y="4648200"/>
            <a:ext cx="61255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Bret Harvey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</a:rPr>
              <a:t>USFS Redwood Sciences Lab, Arcata</a:t>
            </a:r>
          </a:p>
          <a:p>
            <a:pPr algn="ctr"/>
            <a:endParaRPr lang="en-US" sz="3200" dirty="0">
              <a:latin typeface="Calibri" panose="020F0502020204030204" pitchFamily="34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533400"/>
            <a:ext cx="8305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a shrew got to do with it?</a:t>
            </a:r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057400"/>
            <a:ext cx="48006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763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800600"/>
            <a:ext cx="4037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</a:rPr>
              <a:t>Life History?</a:t>
            </a:r>
            <a:endParaRPr lang="en-US" sz="6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7772400" cy="4114800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</a:rPr>
              <a:t>They get big</a:t>
            </a:r>
          </a:p>
          <a:p>
            <a:pPr lvl="0"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</a:rPr>
              <a:t>Lots of eggs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</a:rPr>
              <a:t>Really big ones in the Eel probably about 6 – 7 years old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</a:rPr>
              <a:t>Coexist with salmonids elsewhere in CA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</a:rPr>
              <a:t>MAY eat lots of trout and salmon in some places – often at human-built structures</a:t>
            </a:r>
          </a:p>
          <a:p>
            <a:pPr lvl="0">
              <a:lnSpc>
                <a:spcPct val="90000"/>
              </a:lnSpc>
            </a:pPr>
            <a:endParaRPr lang="en-US" alt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052512"/>
            <a:ext cx="74866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763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53557" y="5029200"/>
            <a:ext cx="24368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</a:rPr>
              <a:t>Origin?</a:t>
            </a:r>
            <a:endParaRPr lang="en-US" sz="60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81000"/>
            <a:ext cx="6532126" cy="613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17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763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400" y="4419600"/>
            <a:ext cx="18268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</a:rPr>
              <a:t>Diet?</a:t>
            </a:r>
            <a:endParaRPr lang="en-US" sz="6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707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26" descr="C:\Share\efish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288"/>
            <a:ext cx="9144000" cy="60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26" descr="C:\Share\tubofish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9144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8262938" y="4337050"/>
            <a:ext cx="258762" cy="46355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7410450" y="4184650"/>
            <a:ext cx="230188" cy="61595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6529388" y="3665538"/>
            <a:ext cx="215900" cy="1135062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5662613" y="3398838"/>
            <a:ext cx="230187" cy="14017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4781550" y="2955925"/>
            <a:ext cx="246063" cy="18446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Rectangle 7"/>
          <p:cNvSpPr>
            <a:spLocks noChangeArrowheads="1"/>
          </p:cNvSpPr>
          <p:nvPr/>
        </p:nvSpPr>
        <p:spPr bwMode="auto">
          <a:xfrm>
            <a:off x="3021013" y="2019300"/>
            <a:ext cx="257175" cy="27892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3916363" y="2590800"/>
            <a:ext cx="217487" cy="2209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7" name="Rectangle 9"/>
          <p:cNvSpPr>
            <a:spLocks noChangeArrowheads="1"/>
          </p:cNvSpPr>
          <p:nvPr/>
        </p:nvSpPr>
        <p:spPr bwMode="auto">
          <a:xfrm>
            <a:off x="1906588" y="4513263"/>
            <a:ext cx="252412" cy="295275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98" name="Freeform 10"/>
          <p:cNvSpPr>
            <a:spLocks/>
          </p:cNvSpPr>
          <p:nvPr/>
        </p:nvSpPr>
        <p:spPr bwMode="auto">
          <a:xfrm>
            <a:off x="2030413" y="4416425"/>
            <a:ext cx="1587" cy="104775"/>
          </a:xfrm>
          <a:custGeom>
            <a:avLst/>
            <a:gdLst>
              <a:gd name="T0" fmla="*/ 11 h 11"/>
              <a:gd name="T1" fmla="*/ 1 h 11"/>
              <a:gd name="T2" fmla="*/ 0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1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9" name="Freeform 11"/>
          <p:cNvSpPr>
            <a:spLocks/>
          </p:cNvSpPr>
          <p:nvPr/>
        </p:nvSpPr>
        <p:spPr bwMode="auto">
          <a:xfrm>
            <a:off x="1982788" y="441960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0" name="Freeform 12"/>
          <p:cNvSpPr>
            <a:spLocks/>
          </p:cNvSpPr>
          <p:nvPr/>
        </p:nvSpPr>
        <p:spPr bwMode="auto">
          <a:xfrm>
            <a:off x="2030413" y="4521200"/>
            <a:ext cx="1587" cy="104775"/>
          </a:xfrm>
          <a:custGeom>
            <a:avLst/>
            <a:gdLst>
              <a:gd name="T0" fmla="*/ 0 h 11"/>
              <a:gd name="T1" fmla="*/ 10 h 11"/>
              <a:gd name="T2" fmla="*/ 11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0"/>
                </a:moveTo>
                <a:lnTo>
                  <a:pt x="0" y="10"/>
                </a:lnTo>
                <a:lnTo>
                  <a:pt x="0" y="11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1" name="Freeform 13"/>
          <p:cNvSpPr>
            <a:spLocks/>
          </p:cNvSpPr>
          <p:nvPr/>
        </p:nvSpPr>
        <p:spPr bwMode="auto">
          <a:xfrm>
            <a:off x="1989138" y="461645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2" name="Rectangle 14" descr="Wide upward diagonal"/>
          <p:cNvSpPr>
            <a:spLocks noChangeArrowheads="1"/>
          </p:cNvSpPr>
          <p:nvPr/>
        </p:nvSpPr>
        <p:spPr bwMode="auto">
          <a:xfrm>
            <a:off x="2430463" y="4521200"/>
            <a:ext cx="250825" cy="285750"/>
          </a:xfrm>
          <a:prstGeom prst="rect">
            <a:avLst/>
          </a:prstGeom>
          <a:pattFill prst="wdUpDiag">
            <a:fgClr>
              <a:schemeClr val="tx2"/>
            </a:fgClr>
            <a:bgClr>
              <a:srgbClr val="FFCC66"/>
            </a:bgClr>
          </a:patt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03" name="Freeform 15"/>
          <p:cNvSpPr>
            <a:spLocks/>
          </p:cNvSpPr>
          <p:nvPr/>
        </p:nvSpPr>
        <p:spPr bwMode="auto">
          <a:xfrm>
            <a:off x="2443163" y="4513263"/>
            <a:ext cx="1587" cy="276225"/>
          </a:xfrm>
          <a:custGeom>
            <a:avLst/>
            <a:gdLst>
              <a:gd name="T0" fmla="*/ 29 h 29"/>
              <a:gd name="T1" fmla="*/ 1 h 29"/>
              <a:gd name="T2" fmla="*/ 0 h 2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9">
                <a:moveTo>
                  <a:pt x="0" y="29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4" name="Freeform 16"/>
          <p:cNvSpPr>
            <a:spLocks/>
          </p:cNvSpPr>
          <p:nvPr/>
        </p:nvSpPr>
        <p:spPr bwMode="auto">
          <a:xfrm>
            <a:off x="2559050" y="4427538"/>
            <a:ext cx="1588" cy="95250"/>
          </a:xfrm>
          <a:custGeom>
            <a:avLst/>
            <a:gdLst>
              <a:gd name="T0" fmla="*/ 10 h 10"/>
              <a:gd name="T1" fmla="*/ 1 h 10"/>
              <a:gd name="T2" fmla="*/ 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1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5" name="Freeform 17"/>
          <p:cNvSpPr>
            <a:spLocks/>
          </p:cNvSpPr>
          <p:nvPr/>
        </p:nvSpPr>
        <p:spPr bwMode="auto">
          <a:xfrm>
            <a:off x="2516188" y="4429125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6" name="Freeform 18"/>
          <p:cNvSpPr>
            <a:spLocks/>
          </p:cNvSpPr>
          <p:nvPr/>
        </p:nvSpPr>
        <p:spPr bwMode="auto">
          <a:xfrm>
            <a:off x="2559050" y="4522788"/>
            <a:ext cx="1588" cy="95250"/>
          </a:xfrm>
          <a:custGeom>
            <a:avLst/>
            <a:gdLst>
              <a:gd name="T0" fmla="*/ 0 h 10"/>
              <a:gd name="T1" fmla="*/ 9 h 10"/>
              <a:gd name="T2" fmla="*/ 1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0"/>
                </a:moveTo>
                <a:lnTo>
                  <a:pt x="0" y="9"/>
                </a:lnTo>
                <a:lnTo>
                  <a:pt x="0" y="1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7" name="Freeform 19"/>
          <p:cNvSpPr>
            <a:spLocks/>
          </p:cNvSpPr>
          <p:nvPr/>
        </p:nvSpPr>
        <p:spPr bwMode="auto">
          <a:xfrm>
            <a:off x="2516188" y="4611688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8" name="Rectangle 20"/>
          <p:cNvSpPr>
            <a:spLocks noChangeArrowheads="1"/>
          </p:cNvSpPr>
          <p:nvPr/>
        </p:nvSpPr>
        <p:spPr bwMode="auto">
          <a:xfrm>
            <a:off x="2773363" y="4392613"/>
            <a:ext cx="254000" cy="419100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09" name="Freeform 21"/>
          <p:cNvSpPr>
            <a:spLocks/>
          </p:cNvSpPr>
          <p:nvPr/>
        </p:nvSpPr>
        <p:spPr bwMode="auto">
          <a:xfrm>
            <a:off x="3017838" y="4397375"/>
            <a:ext cx="3175" cy="409575"/>
          </a:xfrm>
          <a:custGeom>
            <a:avLst/>
            <a:gdLst>
              <a:gd name="T0" fmla="*/ 0 h 43"/>
              <a:gd name="T1" fmla="*/ 42 h 43"/>
              <a:gd name="T2" fmla="*/ 43 h 4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3">
                <a:moveTo>
                  <a:pt x="0" y="0"/>
                </a:moveTo>
                <a:lnTo>
                  <a:pt x="0" y="42"/>
                </a:lnTo>
                <a:lnTo>
                  <a:pt x="0" y="43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0" name="Freeform 22"/>
          <p:cNvSpPr>
            <a:spLocks/>
          </p:cNvSpPr>
          <p:nvPr/>
        </p:nvSpPr>
        <p:spPr bwMode="auto">
          <a:xfrm>
            <a:off x="2901950" y="4311650"/>
            <a:ext cx="1588" cy="85725"/>
          </a:xfrm>
          <a:custGeom>
            <a:avLst/>
            <a:gdLst>
              <a:gd name="T0" fmla="*/ 9 h 9"/>
              <a:gd name="T1" fmla="*/ 1 h 9"/>
              <a:gd name="T2" fmla="*/ 0 h 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9">
                <a:moveTo>
                  <a:pt x="0" y="9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1" name="Freeform 23"/>
          <p:cNvSpPr>
            <a:spLocks/>
          </p:cNvSpPr>
          <p:nvPr/>
        </p:nvSpPr>
        <p:spPr bwMode="auto">
          <a:xfrm>
            <a:off x="2855913" y="4313238"/>
            <a:ext cx="96837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2" name="Freeform 24"/>
          <p:cNvSpPr>
            <a:spLocks/>
          </p:cNvSpPr>
          <p:nvPr/>
        </p:nvSpPr>
        <p:spPr bwMode="auto">
          <a:xfrm>
            <a:off x="2901950" y="4397375"/>
            <a:ext cx="1588" cy="85725"/>
          </a:xfrm>
          <a:custGeom>
            <a:avLst/>
            <a:gdLst>
              <a:gd name="T0" fmla="*/ 0 h 9"/>
              <a:gd name="T1" fmla="*/ 8 h 9"/>
              <a:gd name="T2" fmla="*/ 9 h 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9">
                <a:moveTo>
                  <a:pt x="0" y="0"/>
                </a:moveTo>
                <a:lnTo>
                  <a:pt x="0" y="8"/>
                </a:lnTo>
                <a:lnTo>
                  <a:pt x="0" y="9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3" name="Freeform 25"/>
          <p:cNvSpPr>
            <a:spLocks/>
          </p:cNvSpPr>
          <p:nvPr/>
        </p:nvSpPr>
        <p:spPr bwMode="auto">
          <a:xfrm>
            <a:off x="2863850" y="4473575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4" name="Freeform 26"/>
          <p:cNvSpPr>
            <a:spLocks/>
          </p:cNvSpPr>
          <p:nvPr/>
        </p:nvSpPr>
        <p:spPr bwMode="auto">
          <a:xfrm>
            <a:off x="3135313" y="1920875"/>
            <a:ext cx="1587" cy="95250"/>
          </a:xfrm>
          <a:custGeom>
            <a:avLst/>
            <a:gdLst>
              <a:gd name="T0" fmla="*/ 10 h 10"/>
              <a:gd name="T1" fmla="*/ 1 h 10"/>
              <a:gd name="T2" fmla="*/ 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1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5" name="Freeform 27"/>
          <p:cNvSpPr>
            <a:spLocks/>
          </p:cNvSpPr>
          <p:nvPr/>
        </p:nvSpPr>
        <p:spPr bwMode="auto">
          <a:xfrm>
            <a:off x="3087688" y="1919288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6" name="Freeform 28"/>
          <p:cNvSpPr>
            <a:spLocks/>
          </p:cNvSpPr>
          <p:nvPr/>
        </p:nvSpPr>
        <p:spPr bwMode="auto">
          <a:xfrm>
            <a:off x="3135313" y="2016125"/>
            <a:ext cx="1587" cy="95250"/>
          </a:xfrm>
          <a:custGeom>
            <a:avLst/>
            <a:gdLst>
              <a:gd name="T0" fmla="*/ 0 h 10"/>
              <a:gd name="T1" fmla="*/ 9 h 10"/>
              <a:gd name="T2" fmla="*/ 1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0"/>
                </a:moveTo>
                <a:lnTo>
                  <a:pt x="0" y="9"/>
                </a:lnTo>
                <a:lnTo>
                  <a:pt x="0" y="1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7" name="Freeform 29"/>
          <p:cNvSpPr>
            <a:spLocks/>
          </p:cNvSpPr>
          <p:nvPr/>
        </p:nvSpPr>
        <p:spPr bwMode="auto">
          <a:xfrm>
            <a:off x="3084513" y="2106613"/>
            <a:ext cx="96837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8" name="Rectangle 30" descr="Wide upward diagonal"/>
          <p:cNvSpPr>
            <a:spLocks noChangeArrowheads="1"/>
          </p:cNvSpPr>
          <p:nvPr/>
        </p:nvSpPr>
        <p:spPr bwMode="auto">
          <a:xfrm>
            <a:off x="3282950" y="4589463"/>
            <a:ext cx="252413" cy="219075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19" name="Freeform 31"/>
          <p:cNvSpPr>
            <a:spLocks/>
          </p:cNvSpPr>
          <p:nvPr/>
        </p:nvSpPr>
        <p:spPr bwMode="auto">
          <a:xfrm>
            <a:off x="3392488" y="4532313"/>
            <a:ext cx="3175" cy="57150"/>
          </a:xfrm>
          <a:custGeom>
            <a:avLst/>
            <a:gdLst>
              <a:gd name="T0" fmla="*/ 6 h 6"/>
              <a:gd name="T1" fmla="*/ 1 h 6"/>
              <a:gd name="T2" fmla="*/ 0 h 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">
                <a:moveTo>
                  <a:pt x="0" y="6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0" name="Freeform 32"/>
          <p:cNvSpPr>
            <a:spLocks/>
          </p:cNvSpPr>
          <p:nvPr/>
        </p:nvSpPr>
        <p:spPr bwMode="auto">
          <a:xfrm>
            <a:off x="3346450" y="4532313"/>
            <a:ext cx="96838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1" name="Freeform 33"/>
          <p:cNvSpPr>
            <a:spLocks/>
          </p:cNvSpPr>
          <p:nvPr/>
        </p:nvSpPr>
        <p:spPr bwMode="auto">
          <a:xfrm>
            <a:off x="3392488" y="4589463"/>
            <a:ext cx="3175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2" name="Freeform 34"/>
          <p:cNvSpPr>
            <a:spLocks/>
          </p:cNvSpPr>
          <p:nvPr/>
        </p:nvSpPr>
        <p:spPr bwMode="auto">
          <a:xfrm>
            <a:off x="3346450" y="4651375"/>
            <a:ext cx="96838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3659188" y="3741738"/>
            <a:ext cx="252412" cy="1066800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24" name="Freeform 36"/>
          <p:cNvSpPr>
            <a:spLocks/>
          </p:cNvSpPr>
          <p:nvPr/>
        </p:nvSpPr>
        <p:spPr bwMode="auto">
          <a:xfrm>
            <a:off x="3776663" y="3654425"/>
            <a:ext cx="1587" cy="95250"/>
          </a:xfrm>
          <a:custGeom>
            <a:avLst/>
            <a:gdLst>
              <a:gd name="T0" fmla="*/ 10 h 10"/>
              <a:gd name="T1" fmla="*/ 1 h 10"/>
              <a:gd name="T2" fmla="*/ 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1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5" name="Freeform 37"/>
          <p:cNvSpPr>
            <a:spLocks/>
          </p:cNvSpPr>
          <p:nvPr/>
        </p:nvSpPr>
        <p:spPr bwMode="auto">
          <a:xfrm>
            <a:off x="3729038" y="365760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6" name="Freeform 38"/>
          <p:cNvSpPr>
            <a:spLocks/>
          </p:cNvSpPr>
          <p:nvPr/>
        </p:nvSpPr>
        <p:spPr bwMode="auto">
          <a:xfrm>
            <a:off x="3776663" y="3749675"/>
            <a:ext cx="1587" cy="95250"/>
          </a:xfrm>
          <a:custGeom>
            <a:avLst/>
            <a:gdLst>
              <a:gd name="T0" fmla="*/ 0 h 10"/>
              <a:gd name="T1" fmla="*/ 9 h 10"/>
              <a:gd name="T2" fmla="*/ 1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0"/>
                </a:moveTo>
                <a:lnTo>
                  <a:pt x="0" y="9"/>
                </a:lnTo>
                <a:lnTo>
                  <a:pt x="0" y="1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7" name="Freeform 39"/>
          <p:cNvSpPr>
            <a:spLocks/>
          </p:cNvSpPr>
          <p:nvPr/>
        </p:nvSpPr>
        <p:spPr bwMode="auto">
          <a:xfrm>
            <a:off x="3735388" y="383540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8" name="Freeform 40"/>
          <p:cNvSpPr>
            <a:spLocks/>
          </p:cNvSpPr>
          <p:nvPr/>
        </p:nvSpPr>
        <p:spPr bwMode="auto">
          <a:xfrm>
            <a:off x="4021138" y="2492375"/>
            <a:ext cx="3175" cy="95250"/>
          </a:xfrm>
          <a:custGeom>
            <a:avLst/>
            <a:gdLst>
              <a:gd name="T0" fmla="*/ 10 h 10"/>
              <a:gd name="T1" fmla="*/ 1 h 10"/>
              <a:gd name="T2" fmla="*/ 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1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9" name="Freeform 41"/>
          <p:cNvSpPr>
            <a:spLocks/>
          </p:cNvSpPr>
          <p:nvPr/>
        </p:nvSpPr>
        <p:spPr bwMode="auto">
          <a:xfrm>
            <a:off x="3976688" y="2492375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0" name="Freeform 42"/>
          <p:cNvSpPr>
            <a:spLocks/>
          </p:cNvSpPr>
          <p:nvPr/>
        </p:nvSpPr>
        <p:spPr bwMode="auto">
          <a:xfrm>
            <a:off x="4021138" y="2587625"/>
            <a:ext cx="3175" cy="104775"/>
          </a:xfrm>
          <a:custGeom>
            <a:avLst/>
            <a:gdLst>
              <a:gd name="T0" fmla="*/ 0 h 11"/>
              <a:gd name="T1" fmla="*/ 10 h 11"/>
              <a:gd name="T2" fmla="*/ 11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0"/>
                </a:moveTo>
                <a:lnTo>
                  <a:pt x="0" y="10"/>
                </a:lnTo>
                <a:lnTo>
                  <a:pt x="0" y="11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1" name="Freeform 43"/>
          <p:cNvSpPr>
            <a:spLocks/>
          </p:cNvSpPr>
          <p:nvPr/>
        </p:nvSpPr>
        <p:spPr bwMode="auto">
          <a:xfrm>
            <a:off x="3970338" y="2686050"/>
            <a:ext cx="95250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2" name="Rectangle 44" descr="Wide upward diagonal"/>
          <p:cNvSpPr>
            <a:spLocks noChangeArrowheads="1"/>
          </p:cNvSpPr>
          <p:nvPr/>
        </p:nvSpPr>
        <p:spPr bwMode="auto">
          <a:xfrm>
            <a:off x="4125913" y="4654550"/>
            <a:ext cx="250825" cy="15240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33" name="Freeform 45"/>
          <p:cNvSpPr>
            <a:spLocks/>
          </p:cNvSpPr>
          <p:nvPr/>
        </p:nvSpPr>
        <p:spPr bwMode="auto">
          <a:xfrm>
            <a:off x="4127500" y="4660900"/>
            <a:ext cx="1588" cy="142875"/>
          </a:xfrm>
          <a:custGeom>
            <a:avLst/>
            <a:gdLst>
              <a:gd name="T0" fmla="*/ 15 h 15"/>
              <a:gd name="T1" fmla="*/ 1 h 15"/>
              <a:gd name="T2" fmla="*/ 0 h 1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5">
                <a:moveTo>
                  <a:pt x="0" y="15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4" name="Freeform 46"/>
          <p:cNvSpPr>
            <a:spLocks/>
          </p:cNvSpPr>
          <p:nvPr/>
        </p:nvSpPr>
        <p:spPr bwMode="auto">
          <a:xfrm>
            <a:off x="4114800" y="4656138"/>
            <a:ext cx="252413" cy="1587"/>
          </a:xfrm>
          <a:custGeom>
            <a:avLst/>
            <a:gdLst>
              <a:gd name="T0" fmla="*/ 0 w 13"/>
              <a:gd name="T1" fmla="*/ 12 w 13"/>
              <a:gd name="T2" fmla="*/ 13 w 1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3">
                <a:moveTo>
                  <a:pt x="0" y="0"/>
                </a:moveTo>
                <a:lnTo>
                  <a:pt x="12" y="0"/>
                </a:lnTo>
                <a:lnTo>
                  <a:pt x="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5" name="Freeform 47"/>
          <p:cNvSpPr>
            <a:spLocks/>
          </p:cNvSpPr>
          <p:nvPr/>
        </p:nvSpPr>
        <p:spPr bwMode="auto">
          <a:xfrm>
            <a:off x="4241800" y="4625975"/>
            <a:ext cx="1588" cy="38100"/>
          </a:xfrm>
          <a:custGeom>
            <a:avLst/>
            <a:gdLst>
              <a:gd name="T0" fmla="*/ 4 h 4"/>
              <a:gd name="T1" fmla="*/ 1 h 4"/>
              <a:gd name="T2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6" name="Freeform 48"/>
          <p:cNvSpPr>
            <a:spLocks/>
          </p:cNvSpPr>
          <p:nvPr/>
        </p:nvSpPr>
        <p:spPr bwMode="auto">
          <a:xfrm>
            <a:off x="4197350" y="4622800"/>
            <a:ext cx="96838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7" name="Freeform 49"/>
          <p:cNvSpPr>
            <a:spLocks/>
          </p:cNvSpPr>
          <p:nvPr/>
        </p:nvSpPr>
        <p:spPr bwMode="auto">
          <a:xfrm>
            <a:off x="4241800" y="4664075"/>
            <a:ext cx="1588" cy="47625"/>
          </a:xfrm>
          <a:custGeom>
            <a:avLst/>
            <a:gdLst>
              <a:gd name="T0" fmla="*/ 0 h 5"/>
              <a:gd name="T1" fmla="*/ 4 h 5"/>
              <a:gd name="T2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">
                <a:moveTo>
                  <a:pt x="0" y="0"/>
                </a:moveTo>
                <a:lnTo>
                  <a:pt x="0" y="4"/>
                </a:lnTo>
                <a:lnTo>
                  <a:pt x="0" y="5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8" name="Freeform 50"/>
          <p:cNvSpPr>
            <a:spLocks/>
          </p:cNvSpPr>
          <p:nvPr/>
        </p:nvSpPr>
        <p:spPr bwMode="auto">
          <a:xfrm>
            <a:off x="4197350" y="4703763"/>
            <a:ext cx="96838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39" name="Rectangle 51"/>
          <p:cNvSpPr>
            <a:spLocks noChangeArrowheads="1"/>
          </p:cNvSpPr>
          <p:nvPr/>
        </p:nvSpPr>
        <p:spPr bwMode="auto">
          <a:xfrm>
            <a:off x="4532313" y="3398838"/>
            <a:ext cx="250825" cy="1409700"/>
          </a:xfrm>
          <a:prstGeom prst="rect">
            <a:avLst/>
          </a:prstGeom>
          <a:solidFill>
            <a:srgbClr val="FF99CC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40" name="Freeform 52"/>
          <p:cNvSpPr>
            <a:spLocks/>
          </p:cNvSpPr>
          <p:nvPr/>
        </p:nvSpPr>
        <p:spPr bwMode="auto">
          <a:xfrm>
            <a:off x="4648200" y="3294063"/>
            <a:ext cx="1588" cy="104775"/>
          </a:xfrm>
          <a:custGeom>
            <a:avLst/>
            <a:gdLst>
              <a:gd name="T0" fmla="*/ 11 h 11"/>
              <a:gd name="T1" fmla="*/ 1 h 11"/>
              <a:gd name="T2" fmla="*/ 0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1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1" name="Freeform 53"/>
          <p:cNvSpPr>
            <a:spLocks/>
          </p:cNvSpPr>
          <p:nvPr/>
        </p:nvSpPr>
        <p:spPr bwMode="auto">
          <a:xfrm>
            <a:off x="4598988" y="3298825"/>
            <a:ext cx="98425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2" name="Freeform 54"/>
          <p:cNvSpPr>
            <a:spLocks/>
          </p:cNvSpPr>
          <p:nvPr/>
        </p:nvSpPr>
        <p:spPr bwMode="auto">
          <a:xfrm>
            <a:off x="4648200" y="3398838"/>
            <a:ext cx="1588" cy="104775"/>
          </a:xfrm>
          <a:custGeom>
            <a:avLst/>
            <a:gdLst>
              <a:gd name="T0" fmla="*/ 0 h 11"/>
              <a:gd name="T1" fmla="*/ 10 h 11"/>
              <a:gd name="T2" fmla="*/ 11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0"/>
                </a:moveTo>
                <a:lnTo>
                  <a:pt x="0" y="10"/>
                </a:lnTo>
                <a:lnTo>
                  <a:pt x="0" y="11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3" name="Freeform 55"/>
          <p:cNvSpPr>
            <a:spLocks/>
          </p:cNvSpPr>
          <p:nvPr/>
        </p:nvSpPr>
        <p:spPr bwMode="auto">
          <a:xfrm>
            <a:off x="4610100" y="3494088"/>
            <a:ext cx="96838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4" name="Freeform 56"/>
          <p:cNvSpPr>
            <a:spLocks/>
          </p:cNvSpPr>
          <p:nvPr/>
        </p:nvSpPr>
        <p:spPr bwMode="auto">
          <a:xfrm>
            <a:off x="4894263" y="2854325"/>
            <a:ext cx="1587" cy="104775"/>
          </a:xfrm>
          <a:custGeom>
            <a:avLst/>
            <a:gdLst>
              <a:gd name="T0" fmla="*/ 11 h 11"/>
              <a:gd name="T1" fmla="*/ 1 h 11"/>
              <a:gd name="T2" fmla="*/ 0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1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5" name="Freeform 57"/>
          <p:cNvSpPr>
            <a:spLocks/>
          </p:cNvSpPr>
          <p:nvPr/>
        </p:nvSpPr>
        <p:spPr bwMode="auto">
          <a:xfrm>
            <a:off x="4846638" y="285750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6" name="Freeform 58"/>
          <p:cNvSpPr>
            <a:spLocks/>
          </p:cNvSpPr>
          <p:nvPr/>
        </p:nvSpPr>
        <p:spPr bwMode="auto">
          <a:xfrm>
            <a:off x="4894263" y="2959100"/>
            <a:ext cx="1587" cy="104775"/>
          </a:xfrm>
          <a:custGeom>
            <a:avLst/>
            <a:gdLst>
              <a:gd name="T0" fmla="*/ 0 h 11"/>
              <a:gd name="T1" fmla="*/ 10 h 11"/>
              <a:gd name="T2" fmla="*/ 11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0"/>
                </a:moveTo>
                <a:lnTo>
                  <a:pt x="0" y="10"/>
                </a:lnTo>
                <a:lnTo>
                  <a:pt x="0" y="11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7" name="Freeform 59"/>
          <p:cNvSpPr>
            <a:spLocks/>
          </p:cNvSpPr>
          <p:nvPr/>
        </p:nvSpPr>
        <p:spPr bwMode="auto">
          <a:xfrm>
            <a:off x="4846638" y="3057525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48" name="Rectangle 60" descr="Wide upward diagonal"/>
          <p:cNvSpPr>
            <a:spLocks noChangeArrowheads="1"/>
          </p:cNvSpPr>
          <p:nvPr/>
        </p:nvSpPr>
        <p:spPr bwMode="auto">
          <a:xfrm>
            <a:off x="5018088" y="4635500"/>
            <a:ext cx="252412" cy="17145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49" name="Freeform 61"/>
          <p:cNvSpPr>
            <a:spLocks/>
          </p:cNvSpPr>
          <p:nvPr/>
        </p:nvSpPr>
        <p:spPr bwMode="auto">
          <a:xfrm>
            <a:off x="5138738" y="4598988"/>
            <a:ext cx="3175" cy="38100"/>
          </a:xfrm>
          <a:custGeom>
            <a:avLst/>
            <a:gdLst>
              <a:gd name="T0" fmla="*/ 4 h 4"/>
              <a:gd name="T1" fmla="*/ 1 h 4"/>
              <a:gd name="T2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0" name="Freeform 62"/>
          <p:cNvSpPr>
            <a:spLocks/>
          </p:cNvSpPr>
          <p:nvPr/>
        </p:nvSpPr>
        <p:spPr bwMode="auto">
          <a:xfrm>
            <a:off x="5099050" y="4600575"/>
            <a:ext cx="95250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1" name="Freeform 63"/>
          <p:cNvSpPr>
            <a:spLocks/>
          </p:cNvSpPr>
          <p:nvPr/>
        </p:nvSpPr>
        <p:spPr bwMode="auto">
          <a:xfrm>
            <a:off x="5138738" y="4637088"/>
            <a:ext cx="3175" cy="47625"/>
          </a:xfrm>
          <a:custGeom>
            <a:avLst/>
            <a:gdLst>
              <a:gd name="T0" fmla="*/ 0 h 5"/>
              <a:gd name="T1" fmla="*/ 4 h 5"/>
              <a:gd name="T2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">
                <a:moveTo>
                  <a:pt x="0" y="0"/>
                </a:moveTo>
                <a:lnTo>
                  <a:pt x="0" y="4"/>
                </a:lnTo>
                <a:lnTo>
                  <a:pt x="0" y="5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2" name="Freeform 64"/>
          <p:cNvSpPr>
            <a:spLocks/>
          </p:cNvSpPr>
          <p:nvPr/>
        </p:nvSpPr>
        <p:spPr bwMode="auto">
          <a:xfrm>
            <a:off x="5099050" y="4679950"/>
            <a:ext cx="95250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3" name="Rectangle 65"/>
          <p:cNvSpPr>
            <a:spLocks noChangeArrowheads="1"/>
          </p:cNvSpPr>
          <p:nvPr/>
        </p:nvSpPr>
        <p:spPr bwMode="auto">
          <a:xfrm>
            <a:off x="5405438" y="3189288"/>
            <a:ext cx="252412" cy="1619250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54" name="Freeform 66"/>
          <p:cNvSpPr>
            <a:spLocks/>
          </p:cNvSpPr>
          <p:nvPr/>
        </p:nvSpPr>
        <p:spPr bwMode="auto">
          <a:xfrm>
            <a:off x="5522913" y="3036888"/>
            <a:ext cx="1587" cy="152400"/>
          </a:xfrm>
          <a:custGeom>
            <a:avLst/>
            <a:gdLst>
              <a:gd name="T0" fmla="*/ 16 h 16"/>
              <a:gd name="T1" fmla="*/ 1 h 16"/>
              <a:gd name="T2" fmla="*/ 0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5" name="Freeform 67"/>
          <p:cNvSpPr>
            <a:spLocks/>
          </p:cNvSpPr>
          <p:nvPr/>
        </p:nvSpPr>
        <p:spPr bwMode="auto">
          <a:xfrm>
            <a:off x="5473700" y="3041650"/>
            <a:ext cx="96838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6" name="Freeform 68"/>
          <p:cNvSpPr>
            <a:spLocks/>
          </p:cNvSpPr>
          <p:nvPr/>
        </p:nvSpPr>
        <p:spPr bwMode="auto">
          <a:xfrm>
            <a:off x="5522913" y="3189288"/>
            <a:ext cx="1587" cy="152400"/>
          </a:xfrm>
          <a:custGeom>
            <a:avLst/>
            <a:gdLst>
              <a:gd name="T0" fmla="*/ 0 h 16"/>
              <a:gd name="T1" fmla="*/ 15 h 16"/>
              <a:gd name="T2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5"/>
                </a:lnTo>
                <a:lnTo>
                  <a:pt x="0" y="16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7" name="Freeform 69"/>
          <p:cNvSpPr>
            <a:spLocks/>
          </p:cNvSpPr>
          <p:nvPr/>
        </p:nvSpPr>
        <p:spPr bwMode="auto">
          <a:xfrm>
            <a:off x="5481638" y="3332163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8" name="Freeform 70"/>
          <p:cNvSpPr>
            <a:spLocks/>
          </p:cNvSpPr>
          <p:nvPr/>
        </p:nvSpPr>
        <p:spPr bwMode="auto">
          <a:xfrm>
            <a:off x="5754688" y="3254375"/>
            <a:ext cx="3175" cy="142875"/>
          </a:xfrm>
          <a:custGeom>
            <a:avLst/>
            <a:gdLst>
              <a:gd name="T0" fmla="*/ 15 h 15"/>
              <a:gd name="T1" fmla="*/ 1 h 15"/>
              <a:gd name="T2" fmla="*/ 0 h 1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5">
                <a:moveTo>
                  <a:pt x="0" y="15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59" name="Freeform 71"/>
          <p:cNvSpPr>
            <a:spLocks/>
          </p:cNvSpPr>
          <p:nvPr/>
        </p:nvSpPr>
        <p:spPr bwMode="auto">
          <a:xfrm>
            <a:off x="5707063" y="3257550"/>
            <a:ext cx="96837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0" name="Freeform 72"/>
          <p:cNvSpPr>
            <a:spLocks/>
          </p:cNvSpPr>
          <p:nvPr/>
        </p:nvSpPr>
        <p:spPr bwMode="auto">
          <a:xfrm>
            <a:off x="5754688" y="3397250"/>
            <a:ext cx="3175" cy="152400"/>
          </a:xfrm>
          <a:custGeom>
            <a:avLst/>
            <a:gdLst>
              <a:gd name="T0" fmla="*/ 0 h 16"/>
              <a:gd name="T1" fmla="*/ 15 h 16"/>
              <a:gd name="T2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5"/>
                </a:lnTo>
                <a:lnTo>
                  <a:pt x="0" y="16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1" name="Freeform 73"/>
          <p:cNvSpPr>
            <a:spLocks/>
          </p:cNvSpPr>
          <p:nvPr/>
        </p:nvSpPr>
        <p:spPr bwMode="auto">
          <a:xfrm>
            <a:off x="5703888" y="3549650"/>
            <a:ext cx="95250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2" name="Rectangle 74" descr="Wide upward diagonal"/>
          <p:cNvSpPr>
            <a:spLocks noChangeArrowheads="1"/>
          </p:cNvSpPr>
          <p:nvPr/>
        </p:nvSpPr>
        <p:spPr bwMode="auto">
          <a:xfrm>
            <a:off x="5897563" y="4411663"/>
            <a:ext cx="250825" cy="400050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63" name="Freeform 75"/>
          <p:cNvSpPr>
            <a:spLocks/>
          </p:cNvSpPr>
          <p:nvPr/>
        </p:nvSpPr>
        <p:spPr bwMode="auto">
          <a:xfrm>
            <a:off x="5900738" y="4413250"/>
            <a:ext cx="3175" cy="390525"/>
          </a:xfrm>
          <a:custGeom>
            <a:avLst/>
            <a:gdLst>
              <a:gd name="T0" fmla="*/ 41 h 41"/>
              <a:gd name="T1" fmla="*/ 1 h 41"/>
              <a:gd name="T2" fmla="*/ 0 h 4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1">
                <a:moveTo>
                  <a:pt x="0" y="4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4" name="Freeform 76"/>
          <p:cNvSpPr>
            <a:spLocks/>
          </p:cNvSpPr>
          <p:nvPr/>
        </p:nvSpPr>
        <p:spPr bwMode="auto">
          <a:xfrm>
            <a:off x="5897563" y="4416425"/>
            <a:ext cx="250825" cy="1588"/>
          </a:xfrm>
          <a:custGeom>
            <a:avLst/>
            <a:gdLst>
              <a:gd name="T0" fmla="*/ 0 w 13"/>
              <a:gd name="T1" fmla="*/ 12 w 13"/>
              <a:gd name="T2" fmla="*/ 13 w 1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3">
                <a:moveTo>
                  <a:pt x="0" y="0"/>
                </a:moveTo>
                <a:lnTo>
                  <a:pt x="12" y="0"/>
                </a:lnTo>
                <a:lnTo>
                  <a:pt x="13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5" name="Freeform 77"/>
          <p:cNvSpPr>
            <a:spLocks/>
          </p:cNvSpPr>
          <p:nvPr/>
        </p:nvSpPr>
        <p:spPr bwMode="auto">
          <a:xfrm>
            <a:off x="6138863" y="4416425"/>
            <a:ext cx="1587" cy="390525"/>
          </a:xfrm>
          <a:custGeom>
            <a:avLst/>
            <a:gdLst>
              <a:gd name="T0" fmla="*/ 0 h 41"/>
              <a:gd name="T1" fmla="*/ 40 h 41"/>
              <a:gd name="T2" fmla="*/ 41 h 4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1">
                <a:moveTo>
                  <a:pt x="0" y="0"/>
                </a:moveTo>
                <a:lnTo>
                  <a:pt x="0" y="40"/>
                </a:lnTo>
                <a:lnTo>
                  <a:pt x="0" y="41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6" name="Freeform 78"/>
          <p:cNvSpPr>
            <a:spLocks/>
          </p:cNvSpPr>
          <p:nvPr/>
        </p:nvSpPr>
        <p:spPr bwMode="auto">
          <a:xfrm>
            <a:off x="6013450" y="4321175"/>
            <a:ext cx="1588" cy="95250"/>
          </a:xfrm>
          <a:custGeom>
            <a:avLst/>
            <a:gdLst>
              <a:gd name="T0" fmla="*/ 10 h 10"/>
              <a:gd name="T1" fmla="*/ 1 h 10"/>
              <a:gd name="T2" fmla="*/ 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1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7" name="Freeform 79"/>
          <p:cNvSpPr>
            <a:spLocks/>
          </p:cNvSpPr>
          <p:nvPr/>
        </p:nvSpPr>
        <p:spPr bwMode="auto">
          <a:xfrm>
            <a:off x="5964238" y="4322763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8" name="Freeform 80"/>
          <p:cNvSpPr>
            <a:spLocks/>
          </p:cNvSpPr>
          <p:nvPr/>
        </p:nvSpPr>
        <p:spPr bwMode="auto">
          <a:xfrm>
            <a:off x="6013450" y="4416425"/>
            <a:ext cx="1588" cy="95250"/>
          </a:xfrm>
          <a:custGeom>
            <a:avLst/>
            <a:gdLst>
              <a:gd name="T0" fmla="*/ 0 h 10"/>
              <a:gd name="T1" fmla="*/ 9 h 10"/>
              <a:gd name="T2" fmla="*/ 10 h 1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">
                <a:moveTo>
                  <a:pt x="0" y="0"/>
                </a:moveTo>
                <a:lnTo>
                  <a:pt x="0" y="9"/>
                </a:lnTo>
                <a:lnTo>
                  <a:pt x="0" y="1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69" name="Freeform 81"/>
          <p:cNvSpPr>
            <a:spLocks/>
          </p:cNvSpPr>
          <p:nvPr/>
        </p:nvSpPr>
        <p:spPr bwMode="auto">
          <a:xfrm>
            <a:off x="5967413" y="4503738"/>
            <a:ext cx="96837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0" name="Rectangle 82"/>
          <p:cNvSpPr>
            <a:spLocks noChangeArrowheads="1"/>
          </p:cNvSpPr>
          <p:nvPr/>
        </p:nvSpPr>
        <p:spPr bwMode="auto">
          <a:xfrm>
            <a:off x="6265863" y="2808288"/>
            <a:ext cx="254000" cy="2000250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71" name="Freeform 83"/>
          <p:cNvSpPr>
            <a:spLocks/>
          </p:cNvSpPr>
          <p:nvPr/>
        </p:nvSpPr>
        <p:spPr bwMode="auto">
          <a:xfrm>
            <a:off x="6394450" y="2597150"/>
            <a:ext cx="1588" cy="219075"/>
          </a:xfrm>
          <a:custGeom>
            <a:avLst/>
            <a:gdLst>
              <a:gd name="T0" fmla="*/ 23 h 23"/>
              <a:gd name="T1" fmla="*/ 1 h 23"/>
              <a:gd name="T2" fmla="*/ 0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23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2" name="Freeform 84"/>
          <p:cNvSpPr>
            <a:spLocks/>
          </p:cNvSpPr>
          <p:nvPr/>
        </p:nvSpPr>
        <p:spPr bwMode="auto">
          <a:xfrm>
            <a:off x="6348413" y="2600325"/>
            <a:ext cx="96837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3" name="Freeform 85"/>
          <p:cNvSpPr>
            <a:spLocks/>
          </p:cNvSpPr>
          <p:nvPr/>
        </p:nvSpPr>
        <p:spPr bwMode="auto">
          <a:xfrm>
            <a:off x="6394450" y="2816225"/>
            <a:ext cx="1588" cy="209550"/>
          </a:xfrm>
          <a:custGeom>
            <a:avLst/>
            <a:gdLst>
              <a:gd name="T0" fmla="*/ 0 h 22"/>
              <a:gd name="T1" fmla="*/ 21 h 22"/>
              <a:gd name="T2" fmla="*/ 22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0"/>
                </a:moveTo>
                <a:lnTo>
                  <a:pt x="0" y="21"/>
                </a:lnTo>
                <a:lnTo>
                  <a:pt x="0" y="22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4" name="Freeform 86"/>
          <p:cNvSpPr>
            <a:spLocks/>
          </p:cNvSpPr>
          <p:nvPr/>
        </p:nvSpPr>
        <p:spPr bwMode="auto">
          <a:xfrm>
            <a:off x="6356350" y="3016250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5" name="Freeform 87"/>
          <p:cNvSpPr>
            <a:spLocks/>
          </p:cNvSpPr>
          <p:nvPr/>
        </p:nvSpPr>
        <p:spPr bwMode="auto">
          <a:xfrm>
            <a:off x="6627813" y="3444875"/>
            <a:ext cx="1587" cy="209550"/>
          </a:xfrm>
          <a:custGeom>
            <a:avLst/>
            <a:gdLst>
              <a:gd name="T0" fmla="*/ 22 h 22"/>
              <a:gd name="T1" fmla="*/ 1 h 22"/>
              <a:gd name="T2" fmla="*/ 0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22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6" name="Freeform 88"/>
          <p:cNvSpPr>
            <a:spLocks/>
          </p:cNvSpPr>
          <p:nvPr/>
        </p:nvSpPr>
        <p:spPr bwMode="auto">
          <a:xfrm>
            <a:off x="6580188" y="3449638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7" name="Freeform 89"/>
          <p:cNvSpPr>
            <a:spLocks/>
          </p:cNvSpPr>
          <p:nvPr/>
        </p:nvSpPr>
        <p:spPr bwMode="auto">
          <a:xfrm>
            <a:off x="6627813" y="3654425"/>
            <a:ext cx="1587" cy="200025"/>
          </a:xfrm>
          <a:custGeom>
            <a:avLst/>
            <a:gdLst>
              <a:gd name="T0" fmla="*/ 0 h 21"/>
              <a:gd name="T1" fmla="*/ 20 h 21"/>
              <a:gd name="T2" fmla="*/ 21 h 2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1">
                <a:moveTo>
                  <a:pt x="0" y="0"/>
                </a:moveTo>
                <a:lnTo>
                  <a:pt x="0" y="20"/>
                </a:lnTo>
                <a:lnTo>
                  <a:pt x="0" y="21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8" name="Freeform 90"/>
          <p:cNvSpPr>
            <a:spLocks/>
          </p:cNvSpPr>
          <p:nvPr/>
        </p:nvSpPr>
        <p:spPr bwMode="auto">
          <a:xfrm>
            <a:off x="6577013" y="3848100"/>
            <a:ext cx="96837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79" name="Rectangle 91" descr="Wide upward diagonal"/>
          <p:cNvSpPr>
            <a:spLocks noChangeArrowheads="1"/>
          </p:cNvSpPr>
          <p:nvPr/>
        </p:nvSpPr>
        <p:spPr bwMode="auto">
          <a:xfrm>
            <a:off x="6738938" y="4535488"/>
            <a:ext cx="252412" cy="276225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80" name="Freeform 92"/>
          <p:cNvSpPr>
            <a:spLocks/>
          </p:cNvSpPr>
          <p:nvPr/>
        </p:nvSpPr>
        <p:spPr bwMode="auto">
          <a:xfrm>
            <a:off x="6743700" y="4537075"/>
            <a:ext cx="1588" cy="266700"/>
          </a:xfrm>
          <a:custGeom>
            <a:avLst/>
            <a:gdLst>
              <a:gd name="T0" fmla="*/ 28 h 28"/>
              <a:gd name="T1" fmla="*/ 1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1" name="Freeform 93"/>
          <p:cNvSpPr>
            <a:spLocks/>
          </p:cNvSpPr>
          <p:nvPr/>
        </p:nvSpPr>
        <p:spPr bwMode="auto">
          <a:xfrm>
            <a:off x="6743700" y="4540250"/>
            <a:ext cx="252413" cy="1588"/>
          </a:xfrm>
          <a:custGeom>
            <a:avLst/>
            <a:gdLst>
              <a:gd name="T0" fmla="*/ 0 w 13"/>
              <a:gd name="T1" fmla="*/ 12 w 13"/>
              <a:gd name="T2" fmla="*/ 13 w 1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3">
                <a:moveTo>
                  <a:pt x="0" y="0"/>
                </a:moveTo>
                <a:lnTo>
                  <a:pt x="12" y="0"/>
                </a:lnTo>
                <a:lnTo>
                  <a:pt x="13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2" name="Freeform 94"/>
          <p:cNvSpPr>
            <a:spLocks/>
          </p:cNvSpPr>
          <p:nvPr/>
        </p:nvSpPr>
        <p:spPr bwMode="auto">
          <a:xfrm>
            <a:off x="6985000" y="4540250"/>
            <a:ext cx="1588" cy="266700"/>
          </a:xfrm>
          <a:custGeom>
            <a:avLst/>
            <a:gdLst>
              <a:gd name="T0" fmla="*/ 0 h 28"/>
              <a:gd name="T1" fmla="*/ 27 h 28"/>
              <a:gd name="T2" fmla="*/ 28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0"/>
                </a:moveTo>
                <a:lnTo>
                  <a:pt x="0" y="27"/>
                </a:lnTo>
                <a:lnTo>
                  <a:pt x="0" y="2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3" name="Freeform 95"/>
          <p:cNvSpPr>
            <a:spLocks/>
          </p:cNvSpPr>
          <p:nvPr/>
        </p:nvSpPr>
        <p:spPr bwMode="auto">
          <a:xfrm>
            <a:off x="6859588" y="4435475"/>
            <a:ext cx="3175" cy="104775"/>
          </a:xfrm>
          <a:custGeom>
            <a:avLst/>
            <a:gdLst>
              <a:gd name="T0" fmla="*/ 11 h 11"/>
              <a:gd name="T1" fmla="*/ 1 h 11"/>
              <a:gd name="T2" fmla="*/ 0 h 1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">
                <a:moveTo>
                  <a:pt x="0" y="1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4" name="Freeform 96"/>
          <p:cNvSpPr>
            <a:spLocks/>
          </p:cNvSpPr>
          <p:nvPr/>
        </p:nvSpPr>
        <p:spPr bwMode="auto">
          <a:xfrm>
            <a:off x="6815138" y="4437063"/>
            <a:ext cx="98425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5" name="Freeform 97"/>
          <p:cNvSpPr>
            <a:spLocks/>
          </p:cNvSpPr>
          <p:nvPr/>
        </p:nvSpPr>
        <p:spPr bwMode="auto">
          <a:xfrm>
            <a:off x="6859588" y="4540250"/>
            <a:ext cx="3175" cy="114300"/>
          </a:xfrm>
          <a:custGeom>
            <a:avLst/>
            <a:gdLst>
              <a:gd name="T0" fmla="*/ 0 h 12"/>
              <a:gd name="T1" fmla="*/ 11 h 12"/>
              <a:gd name="T2" fmla="*/ 12 h 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2">
                <a:moveTo>
                  <a:pt x="0" y="0"/>
                </a:moveTo>
                <a:lnTo>
                  <a:pt x="0" y="11"/>
                </a:lnTo>
                <a:lnTo>
                  <a:pt x="0" y="12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6" name="Freeform 98"/>
          <p:cNvSpPr>
            <a:spLocks/>
          </p:cNvSpPr>
          <p:nvPr/>
        </p:nvSpPr>
        <p:spPr bwMode="auto">
          <a:xfrm>
            <a:off x="6819900" y="4649788"/>
            <a:ext cx="95250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7" name="Rectangle 99"/>
          <p:cNvSpPr>
            <a:spLocks noChangeArrowheads="1"/>
          </p:cNvSpPr>
          <p:nvPr/>
        </p:nvSpPr>
        <p:spPr bwMode="auto">
          <a:xfrm>
            <a:off x="7151688" y="2311400"/>
            <a:ext cx="252412" cy="2495550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88" name="Freeform 100"/>
          <p:cNvSpPr>
            <a:spLocks/>
          </p:cNvSpPr>
          <p:nvPr/>
        </p:nvSpPr>
        <p:spPr bwMode="auto">
          <a:xfrm>
            <a:off x="7269163" y="2130425"/>
            <a:ext cx="1587" cy="190500"/>
          </a:xfrm>
          <a:custGeom>
            <a:avLst/>
            <a:gdLst>
              <a:gd name="T0" fmla="*/ 20 h 20"/>
              <a:gd name="T1" fmla="*/ 1 h 20"/>
              <a:gd name="T2" fmla="*/ 0 h 2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0">
                <a:moveTo>
                  <a:pt x="0" y="2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89" name="Freeform 101"/>
          <p:cNvSpPr>
            <a:spLocks/>
          </p:cNvSpPr>
          <p:nvPr/>
        </p:nvSpPr>
        <p:spPr bwMode="auto">
          <a:xfrm>
            <a:off x="7219950" y="2132013"/>
            <a:ext cx="96838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0" name="Freeform 102"/>
          <p:cNvSpPr>
            <a:spLocks/>
          </p:cNvSpPr>
          <p:nvPr/>
        </p:nvSpPr>
        <p:spPr bwMode="auto">
          <a:xfrm>
            <a:off x="7269163" y="2320925"/>
            <a:ext cx="1587" cy="180975"/>
          </a:xfrm>
          <a:custGeom>
            <a:avLst/>
            <a:gdLst>
              <a:gd name="T0" fmla="*/ 0 h 19"/>
              <a:gd name="T1" fmla="*/ 18 h 19"/>
              <a:gd name="T2" fmla="*/ 19 h 1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9">
                <a:moveTo>
                  <a:pt x="0" y="0"/>
                </a:moveTo>
                <a:lnTo>
                  <a:pt x="0" y="18"/>
                </a:lnTo>
                <a:lnTo>
                  <a:pt x="0" y="19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1" name="Freeform 103"/>
          <p:cNvSpPr>
            <a:spLocks/>
          </p:cNvSpPr>
          <p:nvPr/>
        </p:nvSpPr>
        <p:spPr bwMode="auto">
          <a:xfrm>
            <a:off x="7227888" y="2492375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2" name="Freeform 104"/>
          <p:cNvSpPr>
            <a:spLocks/>
          </p:cNvSpPr>
          <p:nvPr/>
        </p:nvSpPr>
        <p:spPr bwMode="auto">
          <a:xfrm>
            <a:off x="7513638" y="4016375"/>
            <a:ext cx="3175" cy="161925"/>
          </a:xfrm>
          <a:custGeom>
            <a:avLst/>
            <a:gdLst>
              <a:gd name="T0" fmla="*/ 17 h 17"/>
              <a:gd name="T1" fmla="*/ 1 h 17"/>
              <a:gd name="T2" fmla="*/ 0 h 1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7">
                <a:moveTo>
                  <a:pt x="0" y="17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3" name="Freeform 105"/>
          <p:cNvSpPr>
            <a:spLocks/>
          </p:cNvSpPr>
          <p:nvPr/>
        </p:nvSpPr>
        <p:spPr bwMode="auto">
          <a:xfrm>
            <a:off x="7462838" y="4017963"/>
            <a:ext cx="95250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4" name="Freeform 106"/>
          <p:cNvSpPr>
            <a:spLocks/>
          </p:cNvSpPr>
          <p:nvPr/>
        </p:nvSpPr>
        <p:spPr bwMode="auto">
          <a:xfrm>
            <a:off x="7513638" y="4178300"/>
            <a:ext cx="3175" cy="161925"/>
          </a:xfrm>
          <a:custGeom>
            <a:avLst/>
            <a:gdLst>
              <a:gd name="T0" fmla="*/ 0 h 17"/>
              <a:gd name="T1" fmla="*/ 16 h 17"/>
              <a:gd name="T2" fmla="*/ 17 h 1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7">
                <a:moveTo>
                  <a:pt x="0" y="0"/>
                </a:moveTo>
                <a:lnTo>
                  <a:pt x="0" y="16"/>
                </a:lnTo>
                <a:lnTo>
                  <a:pt x="0" y="1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5" name="Freeform 107"/>
          <p:cNvSpPr>
            <a:spLocks/>
          </p:cNvSpPr>
          <p:nvPr/>
        </p:nvSpPr>
        <p:spPr bwMode="auto">
          <a:xfrm>
            <a:off x="7467600" y="4333875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6" name="Rectangle 108" descr="Wide upward diagonal"/>
          <p:cNvSpPr>
            <a:spLocks noChangeArrowheads="1"/>
          </p:cNvSpPr>
          <p:nvPr/>
        </p:nvSpPr>
        <p:spPr bwMode="auto">
          <a:xfrm>
            <a:off x="7639050" y="4516438"/>
            <a:ext cx="252413" cy="295275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97" name="Freeform 109"/>
          <p:cNvSpPr>
            <a:spLocks/>
          </p:cNvSpPr>
          <p:nvPr/>
        </p:nvSpPr>
        <p:spPr bwMode="auto">
          <a:xfrm>
            <a:off x="7631113" y="4521200"/>
            <a:ext cx="1587" cy="285750"/>
          </a:xfrm>
          <a:custGeom>
            <a:avLst/>
            <a:gdLst>
              <a:gd name="T0" fmla="*/ 30 h 30"/>
              <a:gd name="T1" fmla="*/ 1 h 30"/>
              <a:gd name="T2" fmla="*/ 0 h 3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0">
                <a:moveTo>
                  <a:pt x="0" y="30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8" name="Freeform 110"/>
          <p:cNvSpPr>
            <a:spLocks/>
          </p:cNvSpPr>
          <p:nvPr/>
        </p:nvSpPr>
        <p:spPr bwMode="auto">
          <a:xfrm>
            <a:off x="7875588" y="4521200"/>
            <a:ext cx="4762" cy="285750"/>
          </a:xfrm>
          <a:custGeom>
            <a:avLst/>
            <a:gdLst>
              <a:gd name="T0" fmla="*/ 0 h 30"/>
              <a:gd name="T1" fmla="*/ 29 h 30"/>
              <a:gd name="T2" fmla="*/ 30 h 3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0">
                <a:moveTo>
                  <a:pt x="0" y="0"/>
                </a:moveTo>
                <a:lnTo>
                  <a:pt x="0" y="29"/>
                </a:lnTo>
                <a:lnTo>
                  <a:pt x="0" y="3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9" name="Freeform 111"/>
          <p:cNvSpPr>
            <a:spLocks/>
          </p:cNvSpPr>
          <p:nvPr/>
        </p:nvSpPr>
        <p:spPr bwMode="auto">
          <a:xfrm>
            <a:off x="7747000" y="4406900"/>
            <a:ext cx="1588" cy="114300"/>
          </a:xfrm>
          <a:custGeom>
            <a:avLst/>
            <a:gdLst>
              <a:gd name="T0" fmla="*/ 12 h 12"/>
              <a:gd name="T1" fmla="*/ 1 h 12"/>
              <a:gd name="T2" fmla="*/ 0 h 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2">
                <a:moveTo>
                  <a:pt x="0" y="12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0" name="Freeform 112"/>
          <p:cNvSpPr>
            <a:spLocks/>
          </p:cNvSpPr>
          <p:nvPr/>
        </p:nvSpPr>
        <p:spPr bwMode="auto">
          <a:xfrm>
            <a:off x="7697788" y="4408488"/>
            <a:ext cx="98425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1" name="Freeform 113"/>
          <p:cNvSpPr>
            <a:spLocks/>
          </p:cNvSpPr>
          <p:nvPr/>
        </p:nvSpPr>
        <p:spPr bwMode="auto">
          <a:xfrm>
            <a:off x="7747000" y="4521200"/>
            <a:ext cx="1588" cy="114300"/>
          </a:xfrm>
          <a:custGeom>
            <a:avLst/>
            <a:gdLst>
              <a:gd name="T0" fmla="*/ 0 h 12"/>
              <a:gd name="T1" fmla="*/ 11 h 12"/>
              <a:gd name="T2" fmla="*/ 12 h 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2">
                <a:moveTo>
                  <a:pt x="0" y="0"/>
                </a:moveTo>
                <a:lnTo>
                  <a:pt x="0" y="11"/>
                </a:lnTo>
                <a:lnTo>
                  <a:pt x="0" y="12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2" name="Freeform 114"/>
          <p:cNvSpPr>
            <a:spLocks/>
          </p:cNvSpPr>
          <p:nvPr/>
        </p:nvSpPr>
        <p:spPr bwMode="auto">
          <a:xfrm>
            <a:off x="7702550" y="4627563"/>
            <a:ext cx="96838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3" name="Rectangle 115"/>
          <p:cNvSpPr>
            <a:spLocks noChangeArrowheads="1"/>
          </p:cNvSpPr>
          <p:nvPr/>
        </p:nvSpPr>
        <p:spPr bwMode="auto">
          <a:xfrm>
            <a:off x="8008938" y="2343150"/>
            <a:ext cx="252412" cy="2466975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804" name="Freeform 116"/>
          <p:cNvSpPr>
            <a:spLocks/>
          </p:cNvSpPr>
          <p:nvPr/>
        </p:nvSpPr>
        <p:spPr bwMode="auto">
          <a:xfrm>
            <a:off x="8140700" y="2082800"/>
            <a:ext cx="1588" cy="266700"/>
          </a:xfrm>
          <a:custGeom>
            <a:avLst/>
            <a:gdLst>
              <a:gd name="T0" fmla="*/ 28 h 28"/>
              <a:gd name="T1" fmla="*/ 1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5" name="Freeform 117"/>
          <p:cNvSpPr>
            <a:spLocks/>
          </p:cNvSpPr>
          <p:nvPr/>
        </p:nvSpPr>
        <p:spPr bwMode="auto">
          <a:xfrm>
            <a:off x="8091488" y="2084388"/>
            <a:ext cx="98425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6" name="Freeform 118"/>
          <p:cNvSpPr>
            <a:spLocks/>
          </p:cNvSpPr>
          <p:nvPr/>
        </p:nvSpPr>
        <p:spPr bwMode="auto">
          <a:xfrm>
            <a:off x="8140700" y="2349500"/>
            <a:ext cx="1588" cy="257175"/>
          </a:xfrm>
          <a:custGeom>
            <a:avLst/>
            <a:gdLst>
              <a:gd name="T0" fmla="*/ 0 h 27"/>
              <a:gd name="T1" fmla="*/ 26 h 27"/>
              <a:gd name="T2" fmla="*/ 27 h 2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7">
                <a:moveTo>
                  <a:pt x="0" y="0"/>
                </a:moveTo>
                <a:lnTo>
                  <a:pt x="0" y="26"/>
                </a:lnTo>
                <a:lnTo>
                  <a:pt x="0" y="2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7" name="Freeform 119"/>
          <p:cNvSpPr>
            <a:spLocks/>
          </p:cNvSpPr>
          <p:nvPr/>
        </p:nvSpPr>
        <p:spPr bwMode="auto">
          <a:xfrm>
            <a:off x="8102600" y="2597150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8" name="Freeform 120"/>
          <p:cNvSpPr>
            <a:spLocks/>
          </p:cNvSpPr>
          <p:nvPr/>
        </p:nvSpPr>
        <p:spPr bwMode="auto">
          <a:xfrm>
            <a:off x="8374063" y="4140200"/>
            <a:ext cx="1587" cy="200025"/>
          </a:xfrm>
          <a:custGeom>
            <a:avLst/>
            <a:gdLst>
              <a:gd name="T0" fmla="*/ 21 h 21"/>
              <a:gd name="T1" fmla="*/ 1 h 21"/>
              <a:gd name="T2" fmla="*/ 0 h 2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1">
                <a:moveTo>
                  <a:pt x="0" y="21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9" name="Freeform 121"/>
          <p:cNvSpPr>
            <a:spLocks/>
          </p:cNvSpPr>
          <p:nvPr/>
        </p:nvSpPr>
        <p:spPr bwMode="auto">
          <a:xfrm>
            <a:off x="8323263" y="4143375"/>
            <a:ext cx="96837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0" name="Freeform 122"/>
          <p:cNvSpPr>
            <a:spLocks/>
          </p:cNvSpPr>
          <p:nvPr/>
        </p:nvSpPr>
        <p:spPr bwMode="auto">
          <a:xfrm>
            <a:off x="8374063" y="4340225"/>
            <a:ext cx="1587" cy="190500"/>
          </a:xfrm>
          <a:custGeom>
            <a:avLst/>
            <a:gdLst>
              <a:gd name="T0" fmla="*/ 0 h 20"/>
              <a:gd name="T1" fmla="*/ 19 h 20"/>
              <a:gd name="T2" fmla="*/ 20 h 2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0">
                <a:moveTo>
                  <a:pt x="0" y="0"/>
                </a:moveTo>
                <a:lnTo>
                  <a:pt x="0" y="19"/>
                </a:lnTo>
                <a:lnTo>
                  <a:pt x="0" y="2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1" name="Freeform 123"/>
          <p:cNvSpPr>
            <a:spLocks/>
          </p:cNvSpPr>
          <p:nvPr/>
        </p:nvSpPr>
        <p:spPr bwMode="auto">
          <a:xfrm>
            <a:off x="8324850" y="4533900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2" name="Rectangle 124" descr="Wide upward diagonal"/>
          <p:cNvSpPr>
            <a:spLocks noChangeArrowheads="1"/>
          </p:cNvSpPr>
          <p:nvPr/>
        </p:nvSpPr>
        <p:spPr bwMode="auto">
          <a:xfrm>
            <a:off x="8539163" y="4325938"/>
            <a:ext cx="250825" cy="485775"/>
          </a:xfrm>
          <a:prstGeom prst="rect">
            <a:avLst/>
          </a:prstGeom>
          <a:pattFill prst="wdUpDiag">
            <a:fgClr>
              <a:srgbClr val="000000"/>
            </a:fgClr>
            <a:bgClr>
              <a:srgbClr val="FFCC66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813" name="Freeform 125"/>
          <p:cNvSpPr>
            <a:spLocks/>
          </p:cNvSpPr>
          <p:nvPr/>
        </p:nvSpPr>
        <p:spPr bwMode="auto">
          <a:xfrm>
            <a:off x="8656638" y="4121150"/>
            <a:ext cx="3175" cy="209550"/>
          </a:xfrm>
          <a:custGeom>
            <a:avLst/>
            <a:gdLst>
              <a:gd name="T0" fmla="*/ 22 h 22"/>
              <a:gd name="T1" fmla="*/ 1 h 22"/>
              <a:gd name="T2" fmla="*/ 0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22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4" name="Freeform 126"/>
          <p:cNvSpPr>
            <a:spLocks/>
          </p:cNvSpPr>
          <p:nvPr/>
        </p:nvSpPr>
        <p:spPr bwMode="auto">
          <a:xfrm>
            <a:off x="8609013" y="4122738"/>
            <a:ext cx="96837" cy="0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5" name="Freeform 127"/>
          <p:cNvSpPr>
            <a:spLocks/>
          </p:cNvSpPr>
          <p:nvPr/>
        </p:nvSpPr>
        <p:spPr bwMode="auto">
          <a:xfrm>
            <a:off x="8656638" y="4330700"/>
            <a:ext cx="3175" cy="209550"/>
          </a:xfrm>
          <a:custGeom>
            <a:avLst/>
            <a:gdLst>
              <a:gd name="T0" fmla="*/ 0 h 22"/>
              <a:gd name="T1" fmla="*/ 21 h 22"/>
              <a:gd name="T2" fmla="*/ 22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0"/>
                </a:moveTo>
                <a:lnTo>
                  <a:pt x="0" y="21"/>
                </a:lnTo>
                <a:lnTo>
                  <a:pt x="0" y="22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6" name="Freeform 128"/>
          <p:cNvSpPr>
            <a:spLocks/>
          </p:cNvSpPr>
          <p:nvPr/>
        </p:nvSpPr>
        <p:spPr bwMode="auto">
          <a:xfrm>
            <a:off x="8610600" y="4533900"/>
            <a:ext cx="96838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7" name="Freeform 129"/>
          <p:cNvSpPr>
            <a:spLocks/>
          </p:cNvSpPr>
          <p:nvPr/>
        </p:nvSpPr>
        <p:spPr bwMode="auto">
          <a:xfrm>
            <a:off x="1700213" y="4806950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8" name="Freeform 130"/>
          <p:cNvSpPr>
            <a:spLocks/>
          </p:cNvSpPr>
          <p:nvPr/>
        </p:nvSpPr>
        <p:spPr bwMode="auto">
          <a:xfrm>
            <a:off x="1700213" y="4121150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9" name="Freeform 131"/>
          <p:cNvSpPr>
            <a:spLocks/>
          </p:cNvSpPr>
          <p:nvPr/>
        </p:nvSpPr>
        <p:spPr bwMode="auto">
          <a:xfrm>
            <a:off x="1700213" y="3444875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0" name="Freeform 132"/>
          <p:cNvSpPr>
            <a:spLocks/>
          </p:cNvSpPr>
          <p:nvPr/>
        </p:nvSpPr>
        <p:spPr bwMode="auto">
          <a:xfrm>
            <a:off x="1700213" y="2759075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1" name="Freeform 133"/>
          <p:cNvSpPr>
            <a:spLocks/>
          </p:cNvSpPr>
          <p:nvPr/>
        </p:nvSpPr>
        <p:spPr bwMode="auto">
          <a:xfrm>
            <a:off x="1700213" y="2082800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2" name="Freeform 134"/>
          <p:cNvSpPr>
            <a:spLocks/>
          </p:cNvSpPr>
          <p:nvPr/>
        </p:nvSpPr>
        <p:spPr bwMode="auto">
          <a:xfrm>
            <a:off x="1700213" y="1397000"/>
            <a:ext cx="134937" cy="1588"/>
          </a:xfrm>
          <a:custGeom>
            <a:avLst/>
            <a:gdLst>
              <a:gd name="T0" fmla="*/ 7 w 7"/>
              <a:gd name="T1" fmla="*/ 1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7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3" name="Freeform 135"/>
          <p:cNvSpPr>
            <a:spLocks/>
          </p:cNvSpPr>
          <p:nvPr/>
        </p:nvSpPr>
        <p:spPr bwMode="auto">
          <a:xfrm>
            <a:off x="1757363" y="463550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4" name="Freeform 136"/>
          <p:cNvSpPr>
            <a:spLocks/>
          </p:cNvSpPr>
          <p:nvPr/>
        </p:nvSpPr>
        <p:spPr bwMode="auto">
          <a:xfrm>
            <a:off x="1757363" y="446405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5" name="Freeform 137"/>
          <p:cNvSpPr>
            <a:spLocks/>
          </p:cNvSpPr>
          <p:nvPr/>
        </p:nvSpPr>
        <p:spPr bwMode="auto">
          <a:xfrm>
            <a:off x="1757363" y="429260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6" name="Freeform 138"/>
          <p:cNvSpPr>
            <a:spLocks/>
          </p:cNvSpPr>
          <p:nvPr/>
        </p:nvSpPr>
        <p:spPr bwMode="auto">
          <a:xfrm>
            <a:off x="1757363" y="395922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7" name="Freeform 139"/>
          <p:cNvSpPr>
            <a:spLocks/>
          </p:cNvSpPr>
          <p:nvPr/>
        </p:nvSpPr>
        <p:spPr bwMode="auto">
          <a:xfrm>
            <a:off x="1757363" y="378777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8" name="Freeform 140"/>
          <p:cNvSpPr>
            <a:spLocks/>
          </p:cNvSpPr>
          <p:nvPr/>
        </p:nvSpPr>
        <p:spPr bwMode="auto">
          <a:xfrm>
            <a:off x="1757363" y="361632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29" name="Freeform 141"/>
          <p:cNvSpPr>
            <a:spLocks/>
          </p:cNvSpPr>
          <p:nvPr/>
        </p:nvSpPr>
        <p:spPr bwMode="auto">
          <a:xfrm>
            <a:off x="1757363" y="327342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0" name="Freeform 142"/>
          <p:cNvSpPr>
            <a:spLocks/>
          </p:cNvSpPr>
          <p:nvPr/>
        </p:nvSpPr>
        <p:spPr bwMode="auto">
          <a:xfrm>
            <a:off x="1757363" y="310197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1" name="Freeform 143"/>
          <p:cNvSpPr>
            <a:spLocks/>
          </p:cNvSpPr>
          <p:nvPr/>
        </p:nvSpPr>
        <p:spPr bwMode="auto">
          <a:xfrm>
            <a:off x="1757363" y="293052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2" name="Freeform 144"/>
          <p:cNvSpPr>
            <a:spLocks/>
          </p:cNvSpPr>
          <p:nvPr/>
        </p:nvSpPr>
        <p:spPr bwMode="auto">
          <a:xfrm>
            <a:off x="1757363" y="258762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3" name="Freeform 145"/>
          <p:cNvSpPr>
            <a:spLocks/>
          </p:cNvSpPr>
          <p:nvPr/>
        </p:nvSpPr>
        <p:spPr bwMode="auto">
          <a:xfrm>
            <a:off x="1757363" y="2416175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4" name="Freeform 146"/>
          <p:cNvSpPr>
            <a:spLocks/>
          </p:cNvSpPr>
          <p:nvPr/>
        </p:nvSpPr>
        <p:spPr bwMode="auto">
          <a:xfrm>
            <a:off x="1757363" y="225425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5" name="Freeform 147"/>
          <p:cNvSpPr>
            <a:spLocks/>
          </p:cNvSpPr>
          <p:nvPr/>
        </p:nvSpPr>
        <p:spPr bwMode="auto">
          <a:xfrm>
            <a:off x="1757363" y="191135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6" name="Freeform 148"/>
          <p:cNvSpPr>
            <a:spLocks/>
          </p:cNvSpPr>
          <p:nvPr/>
        </p:nvSpPr>
        <p:spPr bwMode="auto">
          <a:xfrm>
            <a:off x="1757363" y="173990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7" name="Freeform 149"/>
          <p:cNvSpPr>
            <a:spLocks/>
          </p:cNvSpPr>
          <p:nvPr/>
        </p:nvSpPr>
        <p:spPr bwMode="auto">
          <a:xfrm>
            <a:off x="1757363" y="1568450"/>
            <a:ext cx="77787" cy="1588"/>
          </a:xfrm>
          <a:custGeom>
            <a:avLst/>
            <a:gdLst>
              <a:gd name="T0" fmla="*/ 4 w 4"/>
              <a:gd name="T1" fmla="*/ 1 w 4"/>
              <a:gd name="T2" fmla="*/ 0 w 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">
                <a:moveTo>
                  <a:pt x="4" y="0"/>
                </a:move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8" name="Freeform 150"/>
          <p:cNvSpPr>
            <a:spLocks/>
          </p:cNvSpPr>
          <p:nvPr/>
        </p:nvSpPr>
        <p:spPr bwMode="auto">
          <a:xfrm>
            <a:off x="1835150" y="4806950"/>
            <a:ext cx="1588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39" name="Freeform 151"/>
          <p:cNvSpPr>
            <a:spLocks/>
          </p:cNvSpPr>
          <p:nvPr/>
        </p:nvSpPr>
        <p:spPr bwMode="auto">
          <a:xfrm>
            <a:off x="2706688" y="4806950"/>
            <a:ext cx="4762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0" name="Freeform 152"/>
          <p:cNvSpPr>
            <a:spLocks/>
          </p:cNvSpPr>
          <p:nvPr/>
        </p:nvSpPr>
        <p:spPr bwMode="auto">
          <a:xfrm>
            <a:off x="3581400" y="4806950"/>
            <a:ext cx="1588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1" name="Freeform 153"/>
          <p:cNvSpPr>
            <a:spLocks/>
          </p:cNvSpPr>
          <p:nvPr/>
        </p:nvSpPr>
        <p:spPr bwMode="auto">
          <a:xfrm>
            <a:off x="4452938" y="4806950"/>
            <a:ext cx="4762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2" name="Freeform 154"/>
          <p:cNvSpPr>
            <a:spLocks/>
          </p:cNvSpPr>
          <p:nvPr/>
        </p:nvSpPr>
        <p:spPr bwMode="auto">
          <a:xfrm>
            <a:off x="5327650" y="4806950"/>
            <a:ext cx="1588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3" name="Freeform 155"/>
          <p:cNvSpPr>
            <a:spLocks/>
          </p:cNvSpPr>
          <p:nvPr/>
        </p:nvSpPr>
        <p:spPr bwMode="auto">
          <a:xfrm>
            <a:off x="6199188" y="4806950"/>
            <a:ext cx="4762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4" name="Freeform 156"/>
          <p:cNvSpPr>
            <a:spLocks/>
          </p:cNvSpPr>
          <p:nvPr/>
        </p:nvSpPr>
        <p:spPr bwMode="auto">
          <a:xfrm>
            <a:off x="7073900" y="4806950"/>
            <a:ext cx="1588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5" name="Freeform 157"/>
          <p:cNvSpPr>
            <a:spLocks/>
          </p:cNvSpPr>
          <p:nvPr/>
        </p:nvSpPr>
        <p:spPr bwMode="auto">
          <a:xfrm>
            <a:off x="7945438" y="4806950"/>
            <a:ext cx="4762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6" name="Freeform 158"/>
          <p:cNvSpPr>
            <a:spLocks/>
          </p:cNvSpPr>
          <p:nvPr/>
        </p:nvSpPr>
        <p:spPr bwMode="auto">
          <a:xfrm>
            <a:off x="8831263" y="4806950"/>
            <a:ext cx="1587" cy="66675"/>
          </a:xfrm>
          <a:custGeom>
            <a:avLst/>
            <a:gdLst>
              <a:gd name="T0" fmla="*/ 0 h 7"/>
              <a:gd name="T1" fmla="*/ 6 h 7"/>
              <a:gd name="T2" fmla="*/ 7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">
                <a:moveTo>
                  <a:pt x="0" y="0"/>
                </a:moveTo>
                <a:lnTo>
                  <a:pt x="0" y="6"/>
                </a:lnTo>
                <a:lnTo>
                  <a:pt x="0" y="7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7" name="Freeform 159"/>
          <p:cNvSpPr>
            <a:spLocks/>
          </p:cNvSpPr>
          <p:nvPr/>
        </p:nvSpPr>
        <p:spPr bwMode="auto">
          <a:xfrm>
            <a:off x="1835150" y="1387475"/>
            <a:ext cx="1588" cy="3419475"/>
          </a:xfrm>
          <a:custGeom>
            <a:avLst/>
            <a:gdLst>
              <a:gd name="T0" fmla="*/ 359 h 359"/>
              <a:gd name="T1" fmla="*/ 1 h 359"/>
              <a:gd name="T2" fmla="*/ 0 h 35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9">
                <a:moveTo>
                  <a:pt x="0" y="359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8" name="Freeform 160"/>
          <p:cNvSpPr>
            <a:spLocks/>
          </p:cNvSpPr>
          <p:nvPr/>
        </p:nvSpPr>
        <p:spPr bwMode="auto">
          <a:xfrm>
            <a:off x="1835150" y="4806950"/>
            <a:ext cx="7004050" cy="1588"/>
          </a:xfrm>
          <a:custGeom>
            <a:avLst/>
            <a:gdLst>
              <a:gd name="T0" fmla="*/ 0 w 361"/>
              <a:gd name="T1" fmla="*/ 360 w 361"/>
              <a:gd name="T2" fmla="*/ 361 w 36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361">
                <a:moveTo>
                  <a:pt x="0" y="0"/>
                </a:moveTo>
                <a:lnTo>
                  <a:pt x="360" y="0"/>
                </a:lnTo>
                <a:lnTo>
                  <a:pt x="361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49" name="Rectangle 161"/>
          <p:cNvSpPr>
            <a:spLocks noChangeArrowheads="1"/>
          </p:cNvSpPr>
          <p:nvPr/>
        </p:nvSpPr>
        <p:spPr bwMode="auto">
          <a:xfrm>
            <a:off x="1325563" y="4730750"/>
            <a:ext cx="1492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0" name="Rectangle 162"/>
          <p:cNvSpPr>
            <a:spLocks noChangeArrowheads="1"/>
          </p:cNvSpPr>
          <p:nvPr/>
        </p:nvSpPr>
        <p:spPr bwMode="auto">
          <a:xfrm>
            <a:off x="1004888" y="4043363"/>
            <a:ext cx="527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0.20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1" name="Rectangle 163"/>
          <p:cNvSpPr>
            <a:spLocks noChangeArrowheads="1"/>
          </p:cNvSpPr>
          <p:nvPr/>
        </p:nvSpPr>
        <p:spPr bwMode="auto">
          <a:xfrm>
            <a:off x="1003300" y="3368675"/>
            <a:ext cx="5270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0.40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2" name="Rectangle 164"/>
          <p:cNvSpPr>
            <a:spLocks noChangeArrowheads="1"/>
          </p:cNvSpPr>
          <p:nvPr/>
        </p:nvSpPr>
        <p:spPr bwMode="auto">
          <a:xfrm>
            <a:off x="990600" y="2676525"/>
            <a:ext cx="527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0.60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3" name="Rectangle 165"/>
          <p:cNvSpPr>
            <a:spLocks noChangeArrowheads="1"/>
          </p:cNvSpPr>
          <p:nvPr/>
        </p:nvSpPr>
        <p:spPr bwMode="auto">
          <a:xfrm>
            <a:off x="982663" y="2008188"/>
            <a:ext cx="527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0.80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4" name="Rectangle 166"/>
          <p:cNvSpPr>
            <a:spLocks noChangeArrowheads="1"/>
          </p:cNvSpPr>
          <p:nvPr/>
        </p:nvSpPr>
        <p:spPr bwMode="auto">
          <a:xfrm>
            <a:off x="1017588" y="1314450"/>
            <a:ext cx="527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1.00</a:t>
            </a: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4855" name="Rectangle 167"/>
          <p:cNvSpPr>
            <a:spLocks noChangeArrowheads="1"/>
          </p:cNvSpPr>
          <p:nvPr/>
        </p:nvSpPr>
        <p:spPr bwMode="auto">
          <a:xfrm>
            <a:off x="2058988" y="4894263"/>
            <a:ext cx="45561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&lt;100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56" name="Rectangle 168"/>
          <p:cNvSpPr>
            <a:spLocks noChangeArrowheads="1"/>
          </p:cNvSpPr>
          <p:nvPr/>
        </p:nvSpPr>
        <p:spPr bwMode="auto">
          <a:xfrm>
            <a:off x="2786063" y="4894263"/>
            <a:ext cx="7397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101-150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57" name="Rectangle 169"/>
          <p:cNvSpPr>
            <a:spLocks noChangeArrowheads="1"/>
          </p:cNvSpPr>
          <p:nvPr/>
        </p:nvSpPr>
        <p:spPr bwMode="auto">
          <a:xfrm>
            <a:off x="3678238" y="4894263"/>
            <a:ext cx="74136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151-200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58" name="Rectangle 170"/>
          <p:cNvSpPr>
            <a:spLocks noChangeArrowheads="1"/>
          </p:cNvSpPr>
          <p:nvPr/>
        </p:nvSpPr>
        <p:spPr bwMode="auto">
          <a:xfrm>
            <a:off x="4551363" y="4894263"/>
            <a:ext cx="7397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201-250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59" name="Rectangle 171"/>
          <p:cNvSpPr>
            <a:spLocks noChangeArrowheads="1"/>
          </p:cNvSpPr>
          <p:nvPr/>
        </p:nvSpPr>
        <p:spPr bwMode="auto">
          <a:xfrm>
            <a:off x="5414963" y="4894263"/>
            <a:ext cx="7397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251-300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60" name="Rectangle 172"/>
          <p:cNvSpPr>
            <a:spLocks noChangeArrowheads="1"/>
          </p:cNvSpPr>
          <p:nvPr/>
        </p:nvSpPr>
        <p:spPr bwMode="auto">
          <a:xfrm>
            <a:off x="6288088" y="4894263"/>
            <a:ext cx="74136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301-350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61" name="Rectangle 173"/>
          <p:cNvSpPr>
            <a:spLocks noChangeArrowheads="1"/>
          </p:cNvSpPr>
          <p:nvPr/>
        </p:nvSpPr>
        <p:spPr bwMode="auto">
          <a:xfrm>
            <a:off x="7162800" y="4894263"/>
            <a:ext cx="741363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351-400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62" name="Rectangle 174"/>
          <p:cNvSpPr>
            <a:spLocks noChangeArrowheads="1"/>
          </p:cNvSpPr>
          <p:nvPr/>
        </p:nvSpPr>
        <p:spPr bwMode="auto">
          <a:xfrm>
            <a:off x="8153400" y="4894263"/>
            <a:ext cx="455613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&gt;400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4863" name="Rectangle 175"/>
          <p:cNvSpPr>
            <a:spLocks noChangeArrowheads="1"/>
          </p:cNvSpPr>
          <p:nvPr/>
        </p:nvSpPr>
        <p:spPr bwMode="auto">
          <a:xfrm>
            <a:off x="3556000" y="5054600"/>
            <a:ext cx="36115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000000"/>
                </a:solidFill>
                <a:latin typeface="Arial" panose="020B0604020202020204" pitchFamily="34" charset="0"/>
              </a:rPr>
              <a:t>Standard Length (mm)</a:t>
            </a:r>
            <a:endParaRPr lang="en-US" altLang="en-US" sz="2000" b="1">
              <a:solidFill>
                <a:schemeClr val="tx1"/>
              </a:solidFill>
            </a:endParaRPr>
          </a:p>
        </p:txBody>
      </p:sp>
      <p:sp>
        <p:nvSpPr>
          <p:cNvPr id="114864" name="Text Box 176"/>
          <p:cNvSpPr txBox="1">
            <a:spLocks noChangeArrowheads="1"/>
          </p:cNvSpPr>
          <p:nvPr/>
        </p:nvSpPr>
        <p:spPr bwMode="auto">
          <a:xfrm rot="-5400000">
            <a:off x="-907256" y="2959894"/>
            <a:ext cx="29067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tx1"/>
                </a:solidFill>
                <a:latin typeface="Arial" panose="020B0604020202020204" pitchFamily="34" charset="0"/>
              </a:rPr>
              <a:t>Proportion of Diet (wet weight)</a:t>
            </a:r>
          </a:p>
        </p:txBody>
      </p:sp>
      <p:sp>
        <p:nvSpPr>
          <p:cNvPr id="114865" name="Rectangle 177"/>
          <p:cNvSpPr>
            <a:spLocks noChangeArrowheads="1"/>
          </p:cNvSpPr>
          <p:nvPr/>
        </p:nvSpPr>
        <p:spPr bwMode="auto">
          <a:xfrm>
            <a:off x="5988050" y="1439863"/>
            <a:ext cx="233363" cy="11430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866" name="Rectangle 178"/>
          <p:cNvSpPr>
            <a:spLocks noChangeArrowheads="1"/>
          </p:cNvSpPr>
          <p:nvPr/>
        </p:nvSpPr>
        <p:spPr bwMode="auto">
          <a:xfrm>
            <a:off x="5988050" y="1611313"/>
            <a:ext cx="233363" cy="114300"/>
          </a:xfrm>
          <a:prstGeom prst="rect">
            <a:avLst/>
          </a:prstGeom>
          <a:solidFill>
            <a:srgbClr val="FF99CC"/>
          </a:solidFill>
          <a:ln w="127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867" name="Rectangle 179" descr="Wide upward diagonal"/>
          <p:cNvSpPr>
            <a:spLocks noChangeArrowheads="1"/>
          </p:cNvSpPr>
          <p:nvPr/>
        </p:nvSpPr>
        <p:spPr bwMode="auto">
          <a:xfrm>
            <a:off x="5988050" y="1782763"/>
            <a:ext cx="233363" cy="114300"/>
          </a:xfrm>
          <a:prstGeom prst="rect">
            <a:avLst/>
          </a:prstGeom>
          <a:pattFill prst="wdUpDiag">
            <a:fgClr>
              <a:schemeClr val="tx1"/>
            </a:fgClr>
            <a:bgClr>
              <a:srgbClr val="FFCC66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868" name="Text Box 180"/>
          <p:cNvSpPr txBox="1">
            <a:spLocks noChangeArrowheads="1"/>
          </p:cNvSpPr>
          <p:nvPr/>
        </p:nvSpPr>
        <p:spPr bwMode="auto">
          <a:xfrm>
            <a:off x="6343650" y="1397000"/>
            <a:ext cx="1060450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t>insects</a:t>
            </a:r>
          </a:p>
        </p:txBody>
      </p:sp>
      <p:sp>
        <p:nvSpPr>
          <p:cNvPr id="114869" name="Text Box 181"/>
          <p:cNvSpPr txBox="1">
            <a:spLocks noChangeArrowheads="1"/>
          </p:cNvSpPr>
          <p:nvPr/>
        </p:nvSpPr>
        <p:spPr bwMode="auto">
          <a:xfrm>
            <a:off x="6337300" y="1576388"/>
            <a:ext cx="652463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t>fish</a:t>
            </a:r>
          </a:p>
        </p:txBody>
      </p:sp>
      <p:sp>
        <p:nvSpPr>
          <p:cNvPr id="114870" name="Text Box 182"/>
          <p:cNvSpPr txBox="1">
            <a:spLocks noChangeArrowheads="1"/>
          </p:cNvSpPr>
          <p:nvPr/>
        </p:nvSpPr>
        <p:spPr bwMode="auto">
          <a:xfrm>
            <a:off x="6337300" y="1746250"/>
            <a:ext cx="1849438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t>miscellaneous</a:t>
            </a:r>
          </a:p>
        </p:txBody>
      </p:sp>
      <p:sp>
        <p:nvSpPr>
          <p:cNvPr id="114871" name="Text Box 183"/>
          <p:cNvSpPr txBox="1">
            <a:spLocks noChangeArrowheads="1"/>
          </p:cNvSpPr>
          <p:nvPr/>
        </p:nvSpPr>
        <p:spPr bwMode="auto">
          <a:xfrm>
            <a:off x="1912938" y="5268913"/>
            <a:ext cx="696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114872" name="Text Box 184"/>
          <p:cNvSpPr txBox="1">
            <a:spLocks noChangeArrowheads="1"/>
          </p:cNvSpPr>
          <p:nvPr/>
        </p:nvSpPr>
        <p:spPr bwMode="auto">
          <a:xfrm>
            <a:off x="2846388" y="5268913"/>
            <a:ext cx="696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213</a:t>
            </a:r>
          </a:p>
        </p:txBody>
      </p:sp>
      <p:sp>
        <p:nvSpPr>
          <p:cNvPr id="114873" name="Text Box 185"/>
          <p:cNvSpPr txBox="1">
            <a:spLocks noChangeArrowheads="1"/>
          </p:cNvSpPr>
          <p:nvPr/>
        </p:nvSpPr>
        <p:spPr bwMode="auto">
          <a:xfrm>
            <a:off x="3779838" y="5268913"/>
            <a:ext cx="696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320</a:t>
            </a:r>
          </a:p>
        </p:txBody>
      </p:sp>
      <p:sp>
        <p:nvSpPr>
          <p:cNvPr id="114874" name="Text Box 186"/>
          <p:cNvSpPr txBox="1">
            <a:spLocks noChangeArrowheads="1"/>
          </p:cNvSpPr>
          <p:nvPr/>
        </p:nvSpPr>
        <p:spPr bwMode="auto">
          <a:xfrm>
            <a:off x="4716463" y="5268913"/>
            <a:ext cx="695325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294</a:t>
            </a:r>
          </a:p>
        </p:txBody>
      </p:sp>
      <p:sp>
        <p:nvSpPr>
          <p:cNvPr id="114875" name="Text Box 187"/>
          <p:cNvSpPr txBox="1">
            <a:spLocks noChangeArrowheads="1"/>
          </p:cNvSpPr>
          <p:nvPr/>
        </p:nvSpPr>
        <p:spPr bwMode="auto">
          <a:xfrm>
            <a:off x="5649913" y="5268913"/>
            <a:ext cx="695325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130</a:t>
            </a:r>
          </a:p>
        </p:txBody>
      </p:sp>
      <p:sp>
        <p:nvSpPr>
          <p:cNvPr id="114876" name="Text Box 188"/>
          <p:cNvSpPr txBox="1">
            <a:spLocks noChangeArrowheads="1"/>
          </p:cNvSpPr>
          <p:nvPr/>
        </p:nvSpPr>
        <p:spPr bwMode="auto">
          <a:xfrm>
            <a:off x="6586538" y="5268913"/>
            <a:ext cx="5461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65</a:t>
            </a:r>
          </a:p>
        </p:txBody>
      </p:sp>
      <p:sp>
        <p:nvSpPr>
          <p:cNvPr id="114877" name="Text Box 189"/>
          <p:cNvSpPr txBox="1">
            <a:spLocks noChangeArrowheads="1"/>
          </p:cNvSpPr>
          <p:nvPr/>
        </p:nvSpPr>
        <p:spPr bwMode="auto">
          <a:xfrm>
            <a:off x="7391400" y="5268913"/>
            <a:ext cx="5461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64</a:t>
            </a:r>
          </a:p>
        </p:txBody>
      </p:sp>
      <p:sp>
        <p:nvSpPr>
          <p:cNvPr id="114878" name="Text Box 190"/>
          <p:cNvSpPr txBox="1">
            <a:spLocks noChangeArrowheads="1"/>
          </p:cNvSpPr>
          <p:nvPr/>
        </p:nvSpPr>
        <p:spPr bwMode="auto">
          <a:xfrm>
            <a:off x="8199438" y="5268913"/>
            <a:ext cx="5461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32</a:t>
            </a:r>
          </a:p>
        </p:txBody>
      </p:sp>
      <p:sp>
        <p:nvSpPr>
          <p:cNvPr id="114879" name="Text Box 191"/>
          <p:cNvSpPr txBox="1">
            <a:spLocks noChangeArrowheads="1"/>
          </p:cNvSpPr>
          <p:nvPr/>
        </p:nvSpPr>
        <p:spPr bwMode="auto">
          <a:xfrm>
            <a:off x="1331913" y="5268913"/>
            <a:ext cx="644525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n =</a:t>
            </a:r>
          </a:p>
        </p:txBody>
      </p:sp>
      <p:sp>
        <p:nvSpPr>
          <p:cNvPr id="114880" name="Rectangle 192"/>
          <p:cNvSpPr>
            <a:spLocks noChangeArrowheads="1"/>
          </p:cNvSpPr>
          <p:nvPr/>
        </p:nvSpPr>
        <p:spPr bwMode="auto">
          <a:xfrm>
            <a:off x="2154238" y="1958975"/>
            <a:ext cx="257175" cy="28416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881" name="Freeform 193"/>
          <p:cNvSpPr>
            <a:spLocks/>
          </p:cNvSpPr>
          <p:nvPr/>
        </p:nvSpPr>
        <p:spPr bwMode="auto">
          <a:xfrm>
            <a:off x="2274888" y="1825625"/>
            <a:ext cx="3175" cy="133350"/>
          </a:xfrm>
          <a:custGeom>
            <a:avLst/>
            <a:gdLst>
              <a:gd name="T0" fmla="*/ 14 h 14"/>
              <a:gd name="T1" fmla="*/ 1 h 14"/>
              <a:gd name="T2" fmla="*/ 0 h 1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4">
                <a:moveTo>
                  <a:pt x="0" y="14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82" name="Freeform 194"/>
          <p:cNvSpPr>
            <a:spLocks/>
          </p:cNvSpPr>
          <p:nvPr/>
        </p:nvSpPr>
        <p:spPr bwMode="auto">
          <a:xfrm>
            <a:off x="2230438" y="1828800"/>
            <a:ext cx="98425" cy="1588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83" name="Freeform 195"/>
          <p:cNvSpPr>
            <a:spLocks/>
          </p:cNvSpPr>
          <p:nvPr/>
        </p:nvSpPr>
        <p:spPr bwMode="auto">
          <a:xfrm>
            <a:off x="2274888" y="1958975"/>
            <a:ext cx="3175" cy="123825"/>
          </a:xfrm>
          <a:custGeom>
            <a:avLst/>
            <a:gdLst>
              <a:gd name="T0" fmla="*/ 0 h 13"/>
              <a:gd name="T1" fmla="*/ 12 h 13"/>
              <a:gd name="T2" fmla="*/ 13 h 1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3">
                <a:moveTo>
                  <a:pt x="0" y="0"/>
                </a:moveTo>
                <a:lnTo>
                  <a:pt x="0" y="12"/>
                </a:lnTo>
                <a:lnTo>
                  <a:pt x="0" y="13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84" name="Freeform 196"/>
          <p:cNvSpPr>
            <a:spLocks/>
          </p:cNvSpPr>
          <p:nvPr/>
        </p:nvSpPr>
        <p:spPr bwMode="auto">
          <a:xfrm>
            <a:off x="2228850" y="2078038"/>
            <a:ext cx="96838" cy="1587"/>
          </a:xfrm>
          <a:custGeom>
            <a:avLst/>
            <a:gdLst>
              <a:gd name="T0" fmla="*/ 0 w 5"/>
              <a:gd name="T1" fmla="*/ 4 w 5"/>
              <a:gd name="T2" fmla="*/ 5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">
                <a:moveTo>
                  <a:pt x="0" y="0"/>
                </a:moveTo>
                <a:lnTo>
                  <a:pt x="4" y="0"/>
                </a:lnTo>
                <a:lnTo>
                  <a:pt x="5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Freeform 2" descr="Light upward diagonal"/>
          <p:cNvSpPr>
            <a:spLocks/>
          </p:cNvSpPr>
          <p:nvPr/>
        </p:nvSpPr>
        <p:spPr bwMode="auto">
          <a:xfrm>
            <a:off x="4581525" y="1741488"/>
            <a:ext cx="565150" cy="1838325"/>
          </a:xfrm>
          <a:custGeom>
            <a:avLst/>
            <a:gdLst>
              <a:gd name="T0" fmla="*/ 0 w 356"/>
              <a:gd name="T1" fmla="*/ 0 h 1158"/>
              <a:gd name="T2" fmla="*/ 80 w 356"/>
              <a:gd name="T3" fmla="*/ 2 h 1158"/>
              <a:gd name="T4" fmla="*/ 160 w 356"/>
              <a:gd name="T5" fmla="*/ 12 h 1158"/>
              <a:gd name="T6" fmla="*/ 240 w 356"/>
              <a:gd name="T7" fmla="*/ 26 h 1158"/>
              <a:gd name="T8" fmla="*/ 318 w 356"/>
              <a:gd name="T9" fmla="*/ 44 h 1158"/>
              <a:gd name="T10" fmla="*/ 356 w 356"/>
              <a:gd name="T11" fmla="*/ 56 h 1158"/>
              <a:gd name="T12" fmla="*/ 0 w 356"/>
              <a:gd name="T13" fmla="*/ 1158 h 1158"/>
              <a:gd name="T14" fmla="*/ 0 w 356"/>
              <a:gd name="T15" fmla="*/ 0 h 1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158">
                <a:moveTo>
                  <a:pt x="0" y="0"/>
                </a:moveTo>
                <a:lnTo>
                  <a:pt x="80" y="2"/>
                </a:lnTo>
                <a:lnTo>
                  <a:pt x="160" y="12"/>
                </a:lnTo>
                <a:lnTo>
                  <a:pt x="240" y="26"/>
                </a:lnTo>
                <a:lnTo>
                  <a:pt x="318" y="44"/>
                </a:lnTo>
                <a:lnTo>
                  <a:pt x="356" y="56"/>
                </a:lnTo>
                <a:lnTo>
                  <a:pt x="0" y="1158"/>
                </a:lnTo>
                <a:lnTo>
                  <a:pt x="0" y="0"/>
                </a:lnTo>
                <a:close/>
              </a:path>
            </a:pathLst>
          </a:custGeom>
          <a:pattFill prst="ltUpDiag">
            <a:fgClr>
              <a:srgbClr val="8000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3" name="Freeform 3"/>
          <p:cNvSpPr>
            <a:spLocks/>
          </p:cNvSpPr>
          <p:nvPr/>
        </p:nvSpPr>
        <p:spPr bwMode="auto">
          <a:xfrm>
            <a:off x="4575175" y="1735138"/>
            <a:ext cx="1588" cy="1838325"/>
          </a:xfrm>
          <a:custGeom>
            <a:avLst/>
            <a:gdLst>
              <a:gd name="T0" fmla="*/ 579 h 579"/>
              <a:gd name="T1" fmla="*/ 1 h 579"/>
              <a:gd name="T2" fmla="*/ 0 h 57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79">
                <a:moveTo>
                  <a:pt x="0" y="579"/>
                </a:moveTo>
                <a:lnTo>
                  <a:pt x="0" y="1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4" name="Freeform 4" descr="Dark downward diagonal"/>
          <p:cNvSpPr>
            <a:spLocks/>
          </p:cNvSpPr>
          <p:nvPr/>
        </p:nvSpPr>
        <p:spPr bwMode="auto">
          <a:xfrm>
            <a:off x="4581525" y="1830388"/>
            <a:ext cx="746125" cy="1749425"/>
          </a:xfrm>
          <a:custGeom>
            <a:avLst/>
            <a:gdLst>
              <a:gd name="T0" fmla="*/ 356 w 470"/>
              <a:gd name="T1" fmla="*/ 0 h 1102"/>
              <a:gd name="T2" fmla="*/ 432 w 470"/>
              <a:gd name="T3" fmla="*/ 28 h 1102"/>
              <a:gd name="T4" fmla="*/ 470 w 470"/>
              <a:gd name="T5" fmla="*/ 44 h 1102"/>
              <a:gd name="T6" fmla="*/ 0 w 470"/>
              <a:gd name="T7" fmla="*/ 1102 h 1102"/>
              <a:gd name="T8" fmla="*/ 356 w 470"/>
              <a:gd name="T9" fmla="*/ 0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0" h="1102">
                <a:moveTo>
                  <a:pt x="356" y="0"/>
                </a:moveTo>
                <a:lnTo>
                  <a:pt x="432" y="28"/>
                </a:lnTo>
                <a:lnTo>
                  <a:pt x="470" y="44"/>
                </a:lnTo>
                <a:lnTo>
                  <a:pt x="0" y="1102"/>
                </a:lnTo>
                <a:lnTo>
                  <a:pt x="356" y="0"/>
                </a:lnTo>
                <a:close/>
              </a:path>
            </a:pathLst>
          </a:custGeom>
          <a:pattFill prst="dkDnDiag">
            <a:fgClr>
              <a:srgbClr val="0080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5" name="Freeform 5" descr="Dark upward diagonal"/>
          <p:cNvSpPr>
            <a:spLocks/>
          </p:cNvSpPr>
          <p:nvPr/>
        </p:nvSpPr>
        <p:spPr bwMode="auto">
          <a:xfrm>
            <a:off x="4581525" y="1900238"/>
            <a:ext cx="1025525" cy="1679575"/>
          </a:xfrm>
          <a:custGeom>
            <a:avLst/>
            <a:gdLst>
              <a:gd name="T0" fmla="*/ 470 w 646"/>
              <a:gd name="T1" fmla="*/ 0 h 1058"/>
              <a:gd name="T2" fmla="*/ 542 w 646"/>
              <a:gd name="T3" fmla="*/ 36 h 1058"/>
              <a:gd name="T4" fmla="*/ 612 w 646"/>
              <a:gd name="T5" fmla="*/ 76 h 1058"/>
              <a:gd name="T6" fmla="*/ 646 w 646"/>
              <a:gd name="T7" fmla="*/ 98 h 1058"/>
              <a:gd name="T8" fmla="*/ 0 w 646"/>
              <a:gd name="T9" fmla="*/ 1058 h 1058"/>
              <a:gd name="T10" fmla="*/ 470 w 646"/>
              <a:gd name="T11" fmla="*/ 0 h 1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6" h="1058">
                <a:moveTo>
                  <a:pt x="470" y="0"/>
                </a:moveTo>
                <a:lnTo>
                  <a:pt x="542" y="36"/>
                </a:lnTo>
                <a:lnTo>
                  <a:pt x="612" y="76"/>
                </a:lnTo>
                <a:lnTo>
                  <a:pt x="646" y="98"/>
                </a:lnTo>
                <a:lnTo>
                  <a:pt x="0" y="1058"/>
                </a:lnTo>
                <a:lnTo>
                  <a:pt x="470" y="0"/>
                </a:lnTo>
                <a:close/>
              </a:path>
            </a:pathLst>
          </a:custGeom>
          <a:pattFill prst="dkUpDiag">
            <a:fgClr>
              <a:srgbClr val="0066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6" name="Freeform 6" descr="Dark downward diagonal"/>
          <p:cNvSpPr>
            <a:spLocks/>
          </p:cNvSpPr>
          <p:nvPr/>
        </p:nvSpPr>
        <p:spPr bwMode="auto">
          <a:xfrm>
            <a:off x="4581525" y="2055813"/>
            <a:ext cx="1298575" cy="1524000"/>
          </a:xfrm>
          <a:custGeom>
            <a:avLst/>
            <a:gdLst>
              <a:gd name="T0" fmla="*/ 646 w 818"/>
              <a:gd name="T1" fmla="*/ 0 h 960"/>
              <a:gd name="T2" fmla="*/ 712 w 818"/>
              <a:gd name="T3" fmla="*/ 48 h 960"/>
              <a:gd name="T4" fmla="*/ 774 w 818"/>
              <a:gd name="T5" fmla="*/ 100 h 960"/>
              <a:gd name="T6" fmla="*/ 818 w 818"/>
              <a:gd name="T7" fmla="*/ 140 h 960"/>
              <a:gd name="T8" fmla="*/ 0 w 818"/>
              <a:gd name="T9" fmla="*/ 960 h 960"/>
              <a:gd name="T10" fmla="*/ 646 w 818"/>
              <a:gd name="T11" fmla="*/ 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8" h="960">
                <a:moveTo>
                  <a:pt x="646" y="0"/>
                </a:moveTo>
                <a:lnTo>
                  <a:pt x="712" y="48"/>
                </a:lnTo>
                <a:lnTo>
                  <a:pt x="774" y="100"/>
                </a:lnTo>
                <a:lnTo>
                  <a:pt x="818" y="140"/>
                </a:lnTo>
                <a:lnTo>
                  <a:pt x="0" y="960"/>
                </a:lnTo>
                <a:lnTo>
                  <a:pt x="646" y="0"/>
                </a:lnTo>
                <a:close/>
              </a:path>
            </a:pathLst>
          </a:custGeom>
          <a:pattFill prst="dkDnDiag">
            <a:fgClr>
              <a:srgbClr val="FF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7" name="Freeform 7" descr="Dark downward diagonal"/>
          <p:cNvSpPr>
            <a:spLocks/>
          </p:cNvSpPr>
          <p:nvPr/>
        </p:nvSpPr>
        <p:spPr bwMode="auto">
          <a:xfrm>
            <a:off x="4581525" y="2278063"/>
            <a:ext cx="1831975" cy="1301750"/>
          </a:xfrm>
          <a:custGeom>
            <a:avLst/>
            <a:gdLst>
              <a:gd name="T0" fmla="*/ 818 w 1154"/>
              <a:gd name="T1" fmla="*/ 0 h 820"/>
              <a:gd name="T2" fmla="*/ 872 w 1154"/>
              <a:gd name="T3" fmla="*/ 60 h 820"/>
              <a:gd name="T4" fmla="*/ 924 w 1154"/>
              <a:gd name="T5" fmla="*/ 122 h 820"/>
              <a:gd name="T6" fmla="*/ 970 w 1154"/>
              <a:gd name="T7" fmla="*/ 188 h 820"/>
              <a:gd name="T8" fmla="*/ 1010 w 1154"/>
              <a:gd name="T9" fmla="*/ 258 h 820"/>
              <a:gd name="T10" fmla="*/ 1048 w 1154"/>
              <a:gd name="T11" fmla="*/ 330 h 820"/>
              <a:gd name="T12" fmla="*/ 1080 w 1154"/>
              <a:gd name="T13" fmla="*/ 404 h 820"/>
              <a:gd name="T14" fmla="*/ 1106 w 1154"/>
              <a:gd name="T15" fmla="*/ 480 h 820"/>
              <a:gd name="T16" fmla="*/ 1126 w 1154"/>
              <a:gd name="T17" fmla="*/ 558 h 820"/>
              <a:gd name="T18" fmla="*/ 1142 w 1154"/>
              <a:gd name="T19" fmla="*/ 638 h 820"/>
              <a:gd name="T20" fmla="*/ 1152 w 1154"/>
              <a:gd name="T21" fmla="*/ 718 h 820"/>
              <a:gd name="T22" fmla="*/ 1154 w 1154"/>
              <a:gd name="T23" fmla="*/ 758 h 820"/>
              <a:gd name="T24" fmla="*/ 0 w 1154"/>
              <a:gd name="T25" fmla="*/ 820 h 820"/>
              <a:gd name="T26" fmla="*/ 818 w 1154"/>
              <a:gd name="T27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4" h="820">
                <a:moveTo>
                  <a:pt x="818" y="0"/>
                </a:moveTo>
                <a:lnTo>
                  <a:pt x="872" y="60"/>
                </a:lnTo>
                <a:lnTo>
                  <a:pt x="924" y="122"/>
                </a:lnTo>
                <a:lnTo>
                  <a:pt x="970" y="188"/>
                </a:lnTo>
                <a:lnTo>
                  <a:pt x="1010" y="258"/>
                </a:lnTo>
                <a:lnTo>
                  <a:pt x="1048" y="330"/>
                </a:lnTo>
                <a:lnTo>
                  <a:pt x="1080" y="404"/>
                </a:lnTo>
                <a:lnTo>
                  <a:pt x="1106" y="480"/>
                </a:lnTo>
                <a:lnTo>
                  <a:pt x="1126" y="558"/>
                </a:lnTo>
                <a:lnTo>
                  <a:pt x="1142" y="638"/>
                </a:lnTo>
                <a:lnTo>
                  <a:pt x="1152" y="718"/>
                </a:lnTo>
                <a:lnTo>
                  <a:pt x="1154" y="758"/>
                </a:lnTo>
                <a:lnTo>
                  <a:pt x="0" y="820"/>
                </a:lnTo>
                <a:lnTo>
                  <a:pt x="818" y="0"/>
                </a:lnTo>
                <a:close/>
              </a:path>
            </a:pathLst>
          </a:custGeom>
          <a:pattFill prst="dkDnDiag">
            <a:fgClr>
              <a:srgbClr val="00FF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8" name="Freeform 8" descr="Dark upward diagonal"/>
          <p:cNvSpPr>
            <a:spLocks/>
          </p:cNvSpPr>
          <p:nvPr/>
        </p:nvSpPr>
        <p:spPr bwMode="auto">
          <a:xfrm>
            <a:off x="4581525" y="3481388"/>
            <a:ext cx="1835150" cy="901700"/>
          </a:xfrm>
          <a:custGeom>
            <a:avLst/>
            <a:gdLst>
              <a:gd name="T0" fmla="*/ 1154 w 1156"/>
              <a:gd name="T1" fmla="*/ 0 h 568"/>
              <a:gd name="T2" fmla="*/ 1156 w 1156"/>
              <a:gd name="T3" fmla="*/ 82 h 568"/>
              <a:gd name="T4" fmla="*/ 1152 w 1156"/>
              <a:gd name="T5" fmla="*/ 162 h 568"/>
              <a:gd name="T6" fmla="*/ 1142 w 1156"/>
              <a:gd name="T7" fmla="*/ 242 h 568"/>
              <a:gd name="T8" fmla="*/ 1126 w 1156"/>
              <a:gd name="T9" fmla="*/ 322 h 568"/>
              <a:gd name="T10" fmla="*/ 1106 w 1156"/>
              <a:gd name="T11" fmla="*/ 400 h 568"/>
              <a:gd name="T12" fmla="*/ 1080 w 1156"/>
              <a:gd name="T13" fmla="*/ 476 h 568"/>
              <a:gd name="T14" fmla="*/ 1048 w 1156"/>
              <a:gd name="T15" fmla="*/ 550 h 568"/>
              <a:gd name="T16" fmla="*/ 1038 w 1156"/>
              <a:gd name="T17" fmla="*/ 568 h 568"/>
              <a:gd name="T18" fmla="*/ 0 w 1156"/>
              <a:gd name="T19" fmla="*/ 62 h 568"/>
              <a:gd name="T20" fmla="*/ 1154 w 1156"/>
              <a:gd name="T21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6" h="568">
                <a:moveTo>
                  <a:pt x="1154" y="0"/>
                </a:moveTo>
                <a:lnTo>
                  <a:pt x="1156" y="82"/>
                </a:lnTo>
                <a:lnTo>
                  <a:pt x="1152" y="162"/>
                </a:lnTo>
                <a:lnTo>
                  <a:pt x="1142" y="242"/>
                </a:lnTo>
                <a:lnTo>
                  <a:pt x="1126" y="322"/>
                </a:lnTo>
                <a:lnTo>
                  <a:pt x="1106" y="400"/>
                </a:lnTo>
                <a:lnTo>
                  <a:pt x="1080" y="476"/>
                </a:lnTo>
                <a:lnTo>
                  <a:pt x="1048" y="550"/>
                </a:lnTo>
                <a:lnTo>
                  <a:pt x="1038" y="568"/>
                </a:lnTo>
                <a:lnTo>
                  <a:pt x="0" y="62"/>
                </a:lnTo>
                <a:lnTo>
                  <a:pt x="1154" y="0"/>
                </a:lnTo>
                <a:close/>
              </a:path>
            </a:pathLst>
          </a:custGeom>
          <a:pattFill prst="dkUpDiag">
            <a:fgClr>
              <a:srgbClr val="00FF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9" name="Freeform 9" descr="Dark downward diagonal"/>
          <p:cNvSpPr>
            <a:spLocks/>
          </p:cNvSpPr>
          <p:nvPr/>
        </p:nvSpPr>
        <p:spPr bwMode="auto">
          <a:xfrm>
            <a:off x="4581525" y="3579813"/>
            <a:ext cx="1647825" cy="1571625"/>
          </a:xfrm>
          <a:custGeom>
            <a:avLst/>
            <a:gdLst>
              <a:gd name="T0" fmla="*/ 1038 w 1038"/>
              <a:gd name="T1" fmla="*/ 506 h 990"/>
              <a:gd name="T2" fmla="*/ 1000 w 1038"/>
              <a:gd name="T3" fmla="*/ 578 h 990"/>
              <a:gd name="T4" fmla="*/ 958 w 1038"/>
              <a:gd name="T5" fmla="*/ 646 h 990"/>
              <a:gd name="T6" fmla="*/ 910 w 1038"/>
              <a:gd name="T7" fmla="*/ 712 h 990"/>
              <a:gd name="T8" fmla="*/ 858 w 1038"/>
              <a:gd name="T9" fmla="*/ 774 h 990"/>
              <a:gd name="T10" fmla="*/ 802 w 1038"/>
              <a:gd name="T11" fmla="*/ 832 h 990"/>
              <a:gd name="T12" fmla="*/ 742 w 1038"/>
              <a:gd name="T13" fmla="*/ 886 h 990"/>
              <a:gd name="T14" fmla="*/ 680 w 1038"/>
              <a:gd name="T15" fmla="*/ 936 h 990"/>
              <a:gd name="T16" fmla="*/ 612 w 1038"/>
              <a:gd name="T17" fmla="*/ 980 h 990"/>
              <a:gd name="T18" fmla="*/ 594 w 1038"/>
              <a:gd name="T19" fmla="*/ 990 h 990"/>
              <a:gd name="T20" fmla="*/ 0 w 1038"/>
              <a:gd name="T21" fmla="*/ 0 h 990"/>
              <a:gd name="T22" fmla="*/ 1038 w 1038"/>
              <a:gd name="T23" fmla="*/ 50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38" h="990">
                <a:moveTo>
                  <a:pt x="1038" y="506"/>
                </a:moveTo>
                <a:lnTo>
                  <a:pt x="1000" y="578"/>
                </a:lnTo>
                <a:lnTo>
                  <a:pt x="958" y="646"/>
                </a:lnTo>
                <a:lnTo>
                  <a:pt x="910" y="712"/>
                </a:lnTo>
                <a:lnTo>
                  <a:pt x="858" y="774"/>
                </a:lnTo>
                <a:lnTo>
                  <a:pt x="802" y="832"/>
                </a:lnTo>
                <a:lnTo>
                  <a:pt x="742" y="886"/>
                </a:lnTo>
                <a:lnTo>
                  <a:pt x="680" y="936"/>
                </a:lnTo>
                <a:lnTo>
                  <a:pt x="612" y="980"/>
                </a:lnTo>
                <a:lnTo>
                  <a:pt x="594" y="990"/>
                </a:lnTo>
                <a:lnTo>
                  <a:pt x="0" y="0"/>
                </a:lnTo>
                <a:lnTo>
                  <a:pt x="1038" y="506"/>
                </a:lnTo>
                <a:close/>
              </a:path>
            </a:pathLst>
          </a:custGeom>
          <a:pattFill prst="dkDnDiag">
            <a:fgClr>
              <a:srgbClr val="0000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0" name="Freeform 10" descr="Dark downward diagonal"/>
          <p:cNvSpPr>
            <a:spLocks/>
          </p:cNvSpPr>
          <p:nvPr/>
        </p:nvSpPr>
        <p:spPr bwMode="auto">
          <a:xfrm>
            <a:off x="4581525" y="3579813"/>
            <a:ext cx="942975" cy="1663700"/>
          </a:xfrm>
          <a:custGeom>
            <a:avLst/>
            <a:gdLst>
              <a:gd name="T0" fmla="*/ 594 w 594"/>
              <a:gd name="T1" fmla="*/ 990 h 1048"/>
              <a:gd name="T2" fmla="*/ 524 w 594"/>
              <a:gd name="T3" fmla="*/ 1030 h 1048"/>
              <a:gd name="T4" fmla="*/ 488 w 594"/>
              <a:gd name="T5" fmla="*/ 1048 h 1048"/>
              <a:gd name="T6" fmla="*/ 0 w 594"/>
              <a:gd name="T7" fmla="*/ 0 h 1048"/>
              <a:gd name="T8" fmla="*/ 594 w 594"/>
              <a:gd name="T9" fmla="*/ 99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1048">
                <a:moveTo>
                  <a:pt x="594" y="990"/>
                </a:moveTo>
                <a:lnTo>
                  <a:pt x="524" y="1030"/>
                </a:lnTo>
                <a:lnTo>
                  <a:pt x="488" y="1048"/>
                </a:lnTo>
                <a:lnTo>
                  <a:pt x="0" y="0"/>
                </a:lnTo>
                <a:lnTo>
                  <a:pt x="594" y="990"/>
                </a:lnTo>
                <a:close/>
              </a:path>
            </a:pathLst>
          </a:custGeom>
          <a:pattFill prst="dkDnDiag">
            <a:fgClr>
              <a:srgbClr val="FF99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1" name="Freeform 11" descr="Dark upward diagonal"/>
          <p:cNvSpPr>
            <a:spLocks/>
          </p:cNvSpPr>
          <p:nvPr/>
        </p:nvSpPr>
        <p:spPr bwMode="auto">
          <a:xfrm>
            <a:off x="4419600" y="3579813"/>
            <a:ext cx="936625" cy="1835150"/>
          </a:xfrm>
          <a:custGeom>
            <a:avLst/>
            <a:gdLst>
              <a:gd name="T0" fmla="*/ 590 w 590"/>
              <a:gd name="T1" fmla="*/ 1048 h 1156"/>
              <a:gd name="T2" fmla="*/ 516 w 590"/>
              <a:gd name="T3" fmla="*/ 1080 h 1156"/>
              <a:gd name="T4" fmla="*/ 440 w 590"/>
              <a:gd name="T5" fmla="*/ 1106 h 1156"/>
              <a:gd name="T6" fmla="*/ 362 w 590"/>
              <a:gd name="T7" fmla="*/ 1126 h 1156"/>
              <a:gd name="T8" fmla="*/ 282 w 590"/>
              <a:gd name="T9" fmla="*/ 1142 h 1156"/>
              <a:gd name="T10" fmla="*/ 202 w 590"/>
              <a:gd name="T11" fmla="*/ 1152 h 1156"/>
              <a:gd name="T12" fmla="*/ 122 w 590"/>
              <a:gd name="T13" fmla="*/ 1156 h 1156"/>
              <a:gd name="T14" fmla="*/ 40 w 590"/>
              <a:gd name="T15" fmla="*/ 1154 h 1156"/>
              <a:gd name="T16" fmla="*/ 0 w 590"/>
              <a:gd name="T17" fmla="*/ 1152 h 1156"/>
              <a:gd name="T18" fmla="*/ 102 w 590"/>
              <a:gd name="T19" fmla="*/ 0 h 1156"/>
              <a:gd name="T20" fmla="*/ 590 w 590"/>
              <a:gd name="T21" fmla="*/ 10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0" h="1156">
                <a:moveTo>
                  <a:pt x="590" y="1048"/>
                </a:moveTo>
                <a:lnTo>
                  <a:pt x="516" y="1080"/>
                </a:lnTo>
                <a:lnTo>
                  <a:pt x="440" y="1106"/>
                </a:lnTo>
                <a:lnTo>
                  <a:pt x="362" y="1126"/>
                </a:lnTo>
                <a:lnTo>
                  <a:pt x="282" y="1142"/>
                </a:lnTo>
                <a:lnTo>
                  <a:pt x="202" y="1152"/>
                </a:lnTo>
                <a:lnTo>
                  <a:pt x="122" y="1156"/>
                </a:lnTo>
                <a:lnTo>
                  <a:pt x="40" y="1154"/>
                </a:lnTo>
                <a:lnTo>
                  <a:pt x="0" y="1152"/>
                </a:lnTo>
                <a:lnTo>
                  <a:pt x="102" y="0"/>
                </a:lnTo>
                <a:lnTo>
                  <a:pt x="590" y="1048"/>
                </a:lnTo>
                <a:close/>
              </a:path>
            </a:pathLst>
          </a:custGeom>
          <a:pattFill prst="dkUpDiag">
            <a:fgClr>
              <a:srgbClr val="6699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2" name="Freeform 12"/>
          <p:cNvSpPr>
            <a:spLocks/>
          </p:cNvSpPr>
          <p:nvPr/>
        </p:nvSpPr>
        <p:spPr bwMode="auto">
          <a:xfrm>
            <a:off x="4413250" y="3573463"/>
            <a:ext cx="161925" cy="1828800"/>
          </a:xfrm>
          <a:custGeom>
            <a:avLst/>
            <a:gdLst>
              <a:gd name="T0" fmla="*/ 51 w 51"/>
              <a:gd name="T1" fmla="*/ 0 h 576"/>
              <a:gd name="T2" fmla="*/ 1 w 51"/>
              <a:gd name="T3" fmla="*/ 576 h 576"/>
              <a:gd name="T4" fmla="*/ 0 w 51"/>
              <a:gd name="T5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576">
                <a:moveTo>
                  <a:pt x="51" y="0"/>
                </a:moveTo>
                <a:lnTo>
                  <a:pt x="1" y="576"/>
                </a:lnTo>
                <a:lnTo>
                  <a:pt x="0" y="576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3" name="Freeform 13"/>
          <p:cNvSpPr>
            <a:spLocks/>
          </p:cNvSpPr>
          <p:nvPr/>
        </p:nvSpPr>
        <p:spPr bwMode="auto">
          <a:xfrm>
            <a:off x="4137025" y="3579813"/>
            <a:ext cx="444500" cy="1828800"/>
          </a:xfrm>
          <a:custGeom>
            <a:avLst/>
            <a:gdLst>
              <a:gd name="T0" fmla="*/ 178 w 280"/>
              <a:gd name="T1" fmla="*/ 1152 h 1152"/>
              <a:gd name="T2" fmla="*/ 98 w 280"/>
              <a:gd name="T3" fmla="*/ 1142 h 1152"/>
              <a:gd name="T4" fmla="*/ 18 w 280"/>
              <a:gd name="T5" fmla="*/ 1126 h 1152"/>
              <a:gd name="T6" fmla="*/ 0 w 280"/>
              <a:gd name="T7" fmla="*/ 1122 h 1152"/>
              <a:gd name="T8" fmla="*/ 280 w 280"/>
              <a:gd name="T9" fmla="*/ 0 h 1152"/>
              <a:gd name="T10" fmla="*/ 178 w 280"/>
              <a:gd name="T11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52">
                <a:moveTo>
                  <a:pt x="178" y="1152"/>
                </a:moveTo>
                <a:lnTo>
                  <a:pt x="98" y="1142"/>
                </a:lnTo>
                <a:lnTo>
                  <a:pt x="18" y="1126"/>
                </a:lnTo>
                <a:lnTo>
                  <a:pt x="0" y="1122"/>
                </a:lnTo>
                <a:lnTo>
                  <a:pt x="280" y="0"/>
                </a:lnTo>
                <a:lnTo>
                  <a:pt x="178" y="1152"/>
                </a:lnTo>
                <a:close/>
              </a:path>
            </a:pathLst>
          </a:cu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4" name="Freeform 14"/>
          <p:cNvSpPr>
            <a:spLocks/>
          </p:cNvSpPr>
          <p:nvPr/>
        </p:nvSpPr>
        <p:spPr bwMode="auto">
          <a:xfrm>
            <a:off x="4413250" y="3573463"/>
            <a:ext cx="161925" cy="1828800"/>
          </a:xfrm>
          <a:custGeom>
            <a:avLst/>
            <a:gdLst>
              <a:gd name="T0" fmla="*/ 51 w 51"/>
              <a:gd name="T1" fmla="*/ 0 h 576"/>
              <a:gd name="T2" fmla="*/ 1 w 51"/>
              <a:gd name="T3" fmla="*/ 576 h 576"/>
              <a:gd name="T4" fmla="*/ 0 w 51"/>
              <a:gd name="T5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576">
                <a:moveTo>
                  <a:pt x="51" y="0"/>
                </a:moveTo>
                <a:lnTo>
                  <a:pt x="1" y="576"/>
                </a:lnTo>
                <a:lnTo>
                  <a:pt x="0" y="576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5" name="Freeform 15"/>
          <p:cNvSpPr>
            <a:spLocks/>
          </p:cNvSpPr>
          <p:nvPr/>
        </p:nvSpPr>
        <p:spPr bwMode="auto">
          <a:xfrm>
            <a:off x="4127500" y="3573463"/>
            <a:ext cx="447675" cy="1781175"/>
          </a:xfrm>
          <a:custGeom>
            <a:avLst/>
            <a:gdLst>
              <a:gd name="T0" fmla="*/ 141 w 141"/>
              <a:gd name="T1" fmla="*/ 0 h 561"/>
              <a:gd name="T2" fmla="*/ 1 w 141"/>
              <a:gd name="T3" fmla="*/ 561 h 561"/>
              <a:gd name="T4" fmla="*/ 0 w 141"/>
              <a:gd name="T5" fmla="*/ 56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561">
                <a:moveTo>
                  <a:pt x="141" y="0"/>
                </a:moveTo>
                <a:lnTo>
                  <a:pt x="1" y="561"/>
                </a:lnTo>
                <a:lnTo>
                  <a:pt x="0" y="561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6" name="Freeform 16"/>
          <p:cNvSpPr>
            <a:spLocks/>
          </p:cNvSpPr>
          <p:nvPr/>
        </p:nvSpPr>
        <p:spPr bwMode="auto">
          <a:xfrm>
            <a:off x="3527425" y="3579813"/>
            <a:ext cx="1054100" cy="1781175"/>
          </a:xfrm>
          <a:custGeom>
            <a:avLst/>
            <a:gdLst>
              <a:gd name="T0" fmla="*/ 384 w 664"/>
              <a:gd name="T1" fmla="*/ 1122 h 1122"/>
              <a:gd name="T2" fmla="*/ 306 w 664"/>
              <a:gd name="T3" fmla="*/ 1100 h 1122"/>
              <a:gd name="T4" fmla="*/ 230 w 664"/>
              <a:gd name="T5" fmla="*/ 1072 h 1122"/>
              <a:gd name="T6" fmla="*/ 156 w 664"/>
              <a:gd name="T7" fmla="*/ 1038 h 1122"/>
              <a:gd name="T8" fmla="*/ 84 w 664"/>
              <a:gd name="T9" fmla="*/ 1000 h 1122"/>
              <a:gd name="T10" fmla="*/ 16 w 664"/>
              <a:gd name="T11" fmla="*/ 958 h 1122"/>
              <a:gd name="T12" fmla="*/ 0 w 664"/>
              <a:gd name="T13" fmla="*/ 946 h 1122"/>
              <a:gd name="T14" fmla="*/ 664 w 664"/>
              <a:gd name="T15" fmla="*/ 0 h 1122"/>
              <a:gd name="T16" fmla="*/ 384 w 664"/>
              <a:gd name="T17" fmla="*/ 1122 h 1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4" h="1122">
                <a:moveTo>
                  <a:pt x="384" y="1122"/>
                </a:moveTo>
                <a:lnTo>
                  <a:pt x="306" y="1100"/>
                </a:lnTo>
                <a:lnTo>
                  <a:pt x="230" y="1072"/>
                </a:lnTo>
                <a:lnTo>
                  <a:pt x="156" y="1038"/>
                </a:lnTo>
                <a:lnTo>
                  <a:pt x="84" y="1000"/>
                </a:lnTo>
                <a:lnTo>
                  <a:pt x="16" y="958"/>
                </a:lnTo>
                <a:lnTo>
                  <a:pt x="0" y="946"/>
                </a:lnTo>
                <a:lnTo>
                  <a:pt x="664" y="0"/>
                </a:lnTo>
                <a:lnTo>
                  <a:pt x="384" y="1122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7" name="Freeform 17"/>
          <p:cNvSpPr>
            <a:spLocks/>
          </p:cNvSpPr>
          <p:nvPr/>
        </p:nvSpPr>
        <p:spPr bwMode="auto">
          <a:xfrm>
            <a:off x="4127500" y="3573463"/>
            <a:ext cx="447675" cy="1781175"/>
          </a:xfrm>
          <a:custGeom>
            <a:avLst/>
            <a:gdLst>
              <a:gd name="T0" fmla="*/ 141 w 141"/>
              <a:gd name="T1" fmla="*/ 0 h 561"/>
              <a:gd name="T2" fmla="*/ 1 w 141"/>
              <a:gd name="T3" fmla="*/ 561 h 561"/>
              <a:gd name="T4" fmla="*/ 0 w 141"/>
              <a:gd name="T5" fmla="*/ 56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561">
                <a:moveTo>
                  <a:pt x="141" y="0"/>
                </a:moveTo>
                <a:lnTo>
                  <a:pt x="1" y="561"/>
                </a:lnTo>
                <a:lnTo>
                  <a:pt x="0" y="561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8" name="Freeform 18"/>
          <p:cNvSpPr>
            <a:spLocks/>
          </p:cNvSpPr>
          <p:nvPr/>
        </p:nvSpPr>
        <p:spPr bwMode="auto">
          <a:xfrm>
            <a:off x="3517900" y="3573463"/>
            <a:ext cx="1057275" cy="1504950"/>
          </a:xfrm>
          <a:custGeom>
            <a:avLst/>
            <a:gdLst>
              <a:gd name="T0" fmla="*/ 333 w 333"/>
              <a:gd name="T1" fmla="*/ 0 h 474"/>
              <a:gd name="T2" fmla="*/ 1 w 333"/>
              <a:gd name="T3" fmla="*/ 474 h 474"/>
              <a:gd name="T4" fmla="*/ 0 w 333"/>
              <a:gd name="T5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3" h="474">
                <a:moveTo>
                  <a:pt x="333" y="0"/>
                </a:moveTo>
                <a:lnTo>
                  <a:pt x="1" y="474"/>
                </a:lnTo>
                <a:lnTo>
                  <a:pt x="0" y="474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9" name="Freeform 19"/>
          <p:cNvSpPr>
            <a:spLocks/>
          </p:cNvSpPr>
          <p:nvPr/>
        </p:nvSpPr>
        <p:spPr bwMode="auto">
          <a:xfrm>
            <a:off x="3216275" y="3579813"/>
            <a:ext cx="1365250" cy="1501775"/>
          </a:xfrm>
          <a:custGeom>
            <a:avLst/>
            <a:gdLst>
              <a:gd name="T0" fmla="*/ 196 w 860"/>
              <a:gd name="T1" fmla="*/ 946 h 946"/>
              <a:gd name="T2" fmla="*/ 130 w 860"/>
              <a:gd name="T3" fmla="*/ 898 h 946"/>
              <a:gd name="T4" fmla="*/ 70 w 860"/>
              <a:gd name="T5" fmla="*/ 846 h 946"/>
              <a:gd name="T6" fmla="*/ 12 w 860"/>
              <a:gd name="T7" fmla="*/ 788 h 946"/>
              <a:gd name="T8" fmla="*/ 0 w 860"/>
              <a:gd name="T9" fmla="*/ 774 h 946"/>
              <a:gd name="T10" fmla="*/ 860 w 860"/>
              <a:gd name="T11" fmla="*/ 0 h 946"/>
              <a:gd name="T12" fmla="*/ 196 w 860"/>
              <a:gd name="T13" fmla="*/ 946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0" h="946">
                <a:moveTo>
                  <a:pt x="196" y="946"/>
                </a:moveTo>
                <a:lnTo>
                  <a:pt x="130" y="898"/>
                </a:lnTo>
                <a:lnTo>
                  <a:pt x="70" y="846"/>
                </a:lnTo>
                <a:lnTo>
                  <a:pt x="12" y="788"/>
                </a:lnTo>
                <a:lnTo>
                  <a:pt x="0" y="774"/>
                </a:lnTo>
                <a:lnTo>
                  <a:pt x="860" y="0"/>
                </a:lnTo>
                <a:lnTo>
                  <a:pt x="196" y="9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0" name="Arc 20"/>
          <p:cNvSpPr>
            <a:spLocks/>
          </p:cNvSpPr>
          <p:nvPr/>
        </p:nvSpPr>
        <p:spPr bwMode="auto">
          <a:xfrm>
            <a:off x="3213100" y="3578225"/>
            <a:ext cx="1366838" cy="1506538"/>
          </a:xfrm>
          <a:custGeom>
            <a:avLst/>
            <a:gdLst>
              <a:gd name="G0" fmla="+- 16054 0 0"/>
              <a:gd name="G1" fmla="+- 0 0 0"/>
              <a:gd name="G2" fmla="+- 21600 0 0"/>
              <a:gd name="T0" fmla="*/ 3658 w 16054"/>
              <a:gd name="T1" fmla="*/ 17689 h 17689"/>
              <a:gd name="T2" fmla="*/ 0 w 16054"/>
              <a:gd name="T3" fmla="*/ 14451 h 17689"/>
              <a:gd name="T4" fmla="*/ 16054 w 16054"/>
              <a:gd name="T5" fmla="*/ 0 h 17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54" h="17689" fill="none" extrusionOk="0">
                <a:moveTo>
                  <a:pt x="3658" y="17688"/>
                </a:moveTo>
                <a:cubicBezTo>
                  <a:pt x="2320" y="16751"/>
                  <a:pt x="1092" y="15665"/>
                  <a:pt x="0" y="14450"/>
                </a:cubicBezTo>
              </a:path>
              <a:path w="16054" h="17689" stroke="0" extrusionOk="0">
                <a:moveTo>
                  <a:pt x="3658" y="17688"/>
                </a:moveTo>
                <a:cubicBezTo>
                  <a:pt x="2320" y="16751"/>
                  <a:pt x="1092" y="15665"/>
                  <a:pt x="0" y="14450"/>
                </a:cubicBezTo>
                <a:lnTo>
                  <a:pt x="16054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1" name="Freeform 21"/>
          <p:cNvSpPr>
            <a:spLocks/>
          </p:cNvSpPr>
          <p:nvPr/>
        </p:nvSpPr>
        <p:spPr bwMode="auto">
          <a:xfrm>
            <a:off x="3206750" y="3573463"/>
            <a:ext cx="1368425" cy="1228725"/>
          </a:xfrm>
          <a:custGeom>
            <a:avLst/>
            <a:gdLst>
              <a:gd name="T0" fmla="*/ 431 w 431"/>
              <a:gd name="T1" fmla="*/ 0 h 387"/>
              <a:gd name="T2" fmla="*/ 1 w 431"/>
              <a:gd name="T3" fmla="*/ 387 h 387"/>
              <a:gd name="T4" fmla="*/ 0 w 431"/>
              <a:gd name="T5" fmla="*/ 38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387">
                <a:moveTo>
                  <a:pt x="431" y="0"/>
                </a:moveTo>
                <a:lnTo>
                  <a:pt x="1" y="387"/>
                </a:lnTo>
                <a:lnTo>
                  <a:pt x="0" y="387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2" name="Freeform 22"/>
          <p:cNvSpPr>
            <a:spLocks/>
          </p:cNvSpPr>
          <p:nvPr/>
        </p:nvSpPr>
        <p:spPr bwMode="auto">
          <a:xfrm>
            <a:off x="2876550" y="3579813"/>
            <a:ext cx="1704975" cy="1228725"/>
          </a:xfrm>
          <a:custGeom>
            <a:avLst/>
            <a:gdLst>
              <a:gd name="T0" fmla="*/ 214 w 1074"/>
              <a:gd name="T1" fmla="*/ 774 h 774"/>
              <a:gd name="T2" fmla="*/ 162 w 1074"/>
              <a:gd name="T3" fmla="*/ 712 h 774"/>
              <a:gd name="T4" fmla="*/ 114 w 1074"/>
              <a:gd name="T5" fmla="*/ 646 h 774"/>
              <a:gd name="T6" fmla="*/ 72 w 1074"/>
              <a:gd name="T7" fmla="*/ 578 h 774"/>
              <a:gd name="T8" fmla="*/ 34 w 1074"/>
              <a:gd name="T9" fmla="*/ 506 h 774"/>
              <a:gd name="T10" fmla="*/ 0 w 1074"/>
              <a:gd name="T11" fmla="*/ 432 h 774"/>
              <a:gd name="T12" fmla="*/ 1074 w 1074"/>
              <a:gd name="T13" fmla="*/ 0 h 774"/>
              <a:gd name="T14" fmla="*/ 214 w 1074"/>
              <a:gd name="T15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74" h="774">
                <a:moveTo>
                  <a:pt x="214" y="774"/>
                </a:moveTo>
                <a:lnTo>
                  <a:pt x="162" y="712"/>
                </a:lnTo>
                <a:lnTo>
                  <a:pt x="114" y="646"/>
                </a:lnTo>
                <a:lnTo>
                  <a:pt x="72" y="578"/>
                </a:lnTo>
                <a:lnTo>
                  <a:pt x="34" y="506"/>
                </a:lnTo>
                <a:lnTo>
                  <a:pt x="0" y="432"/>
                </a:lnTo>
                <a:lnTo>
                  <a:pt x="1074" y="0"/>
                </a:lnTo>
                <a:lnTo>
                  <a:pt x="214" y="77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3" name="Freeform 23"/>
          <p:cNvSpPr>
            <a:spLocks/>
          </p:cNvSpPr>
          <p:nvPr/>
        </p:nvSpPr>
        <p:spPr bwMode="auto">
          <a:xfrm>
            <a:off x="3206750" y="3573463"/>
            <a:ext cx="1368425" cy="1228725"/>
          </a:xfrm>
          <a:custGeom>
            <a:avLst/>
            <a:gdLst>
              <a:gd name="T0" fmla="*/ 431 w 431"/>
              <a:gd name="T1" fmla="*/ 0 h 387"/>
              <a:gd name="T2" fmla="*/ 1 w 431"/>
              <a:gd name="T3" fmla="*/ 387 h 387"/>
              <a:gd name="T4" fmla="*/ 0 w 431"/>
              <a:gd name="T5" fmla="*/ 38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387">
                <a:moveTo>
                  <a:pt x="431" y="0"/>
                </a:moveTo>
                <a:lnTo>
                  <a:pt x="1" y="387"/>
                </a:lnTo>
                <a:lnTo>
                  <a:pt x="0" y="387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4" name="Freeform 24"/>
          <p:cNvSpPr>
            <a:spLocks/>
          </p:cNvSpPr>
          <p:nvPr/>
        </p:nvSpPr>
        <p:spPr bwMode="auto">
          <a:xfrm>
            <a:off x="2867025" y="3573463"/>
            <a:ext cx="1708150" cy="688975"/>
          </a:xfrm>
          <a:custGeom>
            <a:avLst/>
            <a:gdLst>
              <a:gd name="T0" fmla="*/ 538 w 538"/>
              <a:gd name="T1" fmla="*/ 0 h 217"/>
              <a:gd name="T2" fmla="*/ 1 w 538"/>
              <a:gd name="T3" fmla="*/ 217 h 217"/>
              <a:gd name="T4" fmla="*/ 0 w 538"/>
              <a:gd name="T5" fmla="*/ 217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8" h="217">
                <a:moveTo>
                  <a:pt x="538" y="0"/>
                </a:moveTo>
                <a:lnTo>
                  <a:pt x="1" y="217"/>
                </a:lnTo>
                <a:lnTo>
                  <a:pt x="0" y="217"/>
                </a:lnTo>
              </a:path>
            </a:pathLst>
          </a:custGeom>
          <a:noFill/>
          <a:ln w="3175">
            <a:solidFill>
              <a:srgbClr val="0000D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5" name="Freeform 25"/>
          <p:cNvSpPr>
            <a:spLocks/>
          </p:cNvSpPr>
          <p:nvPr/>
        </p:nvSpPr>
        <p:spPr bwMode="auto">
          <a:xfrm>
            <a:off x="2752725" y="3579813"/>
            <a:ext cx="1828800" cy="685800"/>
          </a:xfrm>
          <a:custGeom>
            <a:avLst/>
            <a:gdLst>
              <a:gd name="T0" fmla="*/ 78 w 1152"/>
              <a:gd name="T1" fmla="*/ 432 h 432"/>
              <a:gd name="T2" fmla="*/ 50 w 1152"/>
              <a:gd name="T3" fmla="*/ 356 h 432"/>
              <a:gd name="T4" fmla="*/ 28 w 1152"/>
              <a:gd name="T5" fmla="*/ 278 h 432"/>
              <a:gd name="T6" fmla="*/ 12 w 1152"/>
              <a:gd name="T7" fmla="*/ 200 h 432"/>
              <a:gd name="T8" fmla="*/ 0 w 1152"/>
              <a:gd name="T9" fmla="*/ 120 h 432"/>
              <a:gd name="T10" fmla="*/ 1152 w 1152"/>
              <a:gd name="T11" fmla="*/ 0 h 432"/>
              <a:gd name="T12" fmla="*/ 78 w 1152"/>
              <a:gd name="T13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" h="432">
                <a:moveTo>
                  <a:pt x="78" y="432"/>
                </a:moveTo>
                <a:lnTo>
                  <a:pt x="50" y="356"/>
                </a:lnTo>
                <a:lnTo>
                  <a:pt x="28" y="278"/>
                </a:lnTo>
                <a:lnTo>
                  <a:pt x="12" y="200"/>
                </a:lnTo>
                <a:lnTo>
                  <a:pt x="0" y="120"/>
                </a:lnTo>
                <a:lnTo>
                  <a:pt x="1152" y="0"/>
                </a:lnTo>
                <a:lnTo>
                  <a:pt x="78" y="432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6" name="Freeform 26"/>
          <p:cNvSpPr>
            <a:spLocks/>
          </p:cNvSpPr>
          <p:nvPr/>
        </p:nvSpPr>
        <p:spPr bwMode="auto">
          <a:xfrm>
            <a:off x="2743200" y="3579813"/>
            <a:ext cx="1838325" cy="190500"/>
          </a:xfrm>
          <a:custGeom>
            <a:avLst/>
            <a:gdLst>
              <a:gd name="T0" fmla="*/ 6 w 1158"/>
              <a:gd name="T1" fmla="*/ 120 h 120"/>
              <a:gd name="T2" fmla="*/ 0 w 1158"/>
              <a:gd name="T3" fmla="*/ 40 h 120"/>
              <a:gd name="T4" fmla="*/ 1158 w 1158"/>
              <a:gd name="T5" fmla="*/ 0 h 120"/>
              <a:gd name="T6" fmla="*/ 6 w 1158"/>
              <a:gd name="T7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58" h="120">
                <a:moveTo>
                  <a:pt x="6" y="120"/>
                </a:moveTo>
                <a:lnTo>
                  <a:pt x="0" y="40"/>
                </a:lnTo>
                <a:lnTo>
                  <a:pt x="1158" y="0"/>
                </a:lnTo>
                <a:lnTo>
                  <a:pt x="6" y="12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7" name="Freeform 27"/>
          <p:cNvSpPr>
            <a:spLocks/>
          </p:cNvSpPr>
          <p:nvPr/>
        </p:nvSpPr>
        <p:spPr bwMode="auto">
          <a:xfrm>
            <a:off x="2743200" y="2801938"/>
            <a:ext cx="1838325" cy="841375"/>
          </a:xfrm>
          <a:custGeom>
            <a:avLst/>
            <a:gdLst>
              <a:gd name="T0" fmla="*/ 0 w 1158"/>
              <a:gd name="T1" fmla="*/ 530 h 530"/>
              <a:gd name="T2" fmla="*/ 0 w 1158"/>
              <a:gd name="T3" fmla="*/ 448 h 530"/>
              <a:gd name="T4" fmla="*/ 6 w 1158"/>
              <a:gd name="T5" fmla="*/ 368 h 530"/>
              <a:gd name="T6" fmla="*/ 18 w 1158"/>
              <a:gd name="T7" fmla="*/ 288 h 530"/>
              <a:gd name="T8" fmla="*/ 34 w 1158"/>
              <a:gd name="T9" fmla="*/ 210 h 530"/>
              <a:gd name="T10" fmla="*/ 56 w 1158"/>
              <a:gd name="T11" fmla="*/ 132 h 530"/>
              <a:gd name="T12" fmla="*/ 84 w 1158"/>
              <a:gd name="T13" fmla="*/ 56 h 530"/>
              <a:gd name="T14" fmla="*/ 108 w 1158"/>
              <a:gd name="T15" fmla="*/ 0 h 530"/>
              <a:gd name="T16" fmla="*/ 1158 w 1158"/>
              <a:gd name="T17" fmla="*/ 490 h 530"/>
              <a:gd name="T18" fmla="*/ 0 w 1158"/>
              <a:gd name="T19" fmla="*/ 530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58" h="530">
                <a:moveTo>
                  <a:pt x="0" y="530"/>
                </a:moveTo>
                <a:lnTo>
                  <a:pt x="0" y="448"/>
                </a:lnTo>
                <a:lnTo>
                  <a:pt x="6" y="368"/>
                </a:lnTo>
                <a:lnTo>
                  <a:pt x="18" y="288"/>
                </a:lnTo>
                <a:lnTo>
                  <a:pt x="34" y="210"/>
                </a:lnTo>
                <a:lnTo>
                  <a:pt x="56" y="132"/>
                </a:lnTo>
                <a:lnTo>
                  <a:pt x="84" y="56"/>
                </a:lnTo>
                <a:lnTo>
                  <a:pt x="108" y="0"/>
                </a:lnTo>
                <a:lnTo>
                  <a:pt x="1158" y="490"/>
                </a:lnTo>
                <a:lnTo>
                  <a:pt x="0" y="530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8" name="Freeform 28"/>
          <p:cNvSpPr>
            <a:spLocks/>
          </p:cNvSpPr>
          <p:nvPr/>
        </p:nvSpPr>
        <p:spPr bwMode="auto">
          <a:xfrm>
            <a:off x="2914650" y="2132013"/>
            <a:ext cx="1666875" cy="1447800"/>
          </a:xfrm>
          <a:custGeom>
            <a:avLst/>
            <a:gdLst>
              <a:gd name="T0" fmla="*/ 0 w 1050"/>
              <a:gd name="T1" fmla="*/ 422 h 912"/>
              <a:gd name="T2" fmla="*/ 38 w 1050"/>
              <a:gd name="T3" fmla="*/ 350 h 912"/>
              <a:gd name="T4" fmla="*/ 78 w 1050"/>
              <a:gd name="T5" fmla="*/ 280 h 912"/>
              <a:gd name="T6" fmla="*/ 124 w 1050"/>
              <a:gd name="T7" fmla="*/ 214 h 912"/>
              <a:gd name="T8" fmla="*/ 176 w 1050"/>
              <a:gd name="T9" fmla="*/ 152 h 912"/>
              <a:gd name="T10" fmla="*/ 230 w 1050"/>
              <a:gd name="T11" fmla="*/ 92 h 912"/>
              <a:gd name="T12" fmla="*/ 290 w 1050"/>
              <a:gd name="T13" fmla="*/ 38 h 912"/>
              <a:gd name="T14" fmla="*/ 336 w 1050"/>
              <a:gd name="T15" fmla="*/ 0 h 912"/>
              <a:gd name="T16" fmla="*/ 1050 w 1050"/>
              <a:gd name="T17" fmla="*/ 912 h 912"/>
              <a:gd name="T18" fmla="*/ 0 w 1050"/>
              <a:gd name="T19" fmla="*/ 422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0" h="912">
                <a:moveTo>
                  <a:pt x="0" y="422"/>
                </a:moveTo>
                <a:lnTo>
                  <a:pt x="38" y="350"/>
                </a:lnTo>
                <a:lnTo>
                  <a:pt x="78" y="280"/>
                </a:lnTo>
                <a:lnTo>
                  <a:pt x="124" y="214"/>
                </a:lnTo>
                <a:lnTo>
                  <a:pt x="176" y="152"/>
                </a:lnTo>
                <a:lnTo>
                  <a:pt x="230" y="92"/>
                </a:lnTo>
                <a:lnTo>
                  <a:pt x="290" y="38"/>
                </a:lnTo>
                <a:lnTo>
                  <a:pt x="336" y="0"/>
                </a:lnTo>
                <a:lnTo>
                  <a:pt x="1050" y="912"/>
                </a:lnTo>
                <a:lnTo>
                  <a:pt x="0" y="422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9" name="Freeform 29"/>
          <p:cNvSpPr>
            <a:spLocks/>
          </p:cNvSpPr>
          <p:nvPr/>
        </p:nvSpPr>
        <p:spPr bwMode="auto">
          <a:xfrm>
            <a:off x="3448050" y="1741488"/>
            <a:ext cx="1133475" cy="1838325"/>
          </a:xfrm>
          <a:custGeom>
            <a:avLst/>
            <a:gdLst>
              <a:gd name="T0" fmla="*/ 0 w 714"/>
              <a:gd name="T1" fmla="*/ 246 h 1158"/>
              <a:gd name="T2" fmla="*/ 66 w 714"/>
              <a:gd name="T3" fmla="*/ 198 h 1158"/>
              <a:gd name="T4" fmla="*/ 134 w 714"/>
              <a:gd name="T5" fmla="*/ 156 h 1158"/>
              <a:gd name="T6" fmla="*/ 206 w 714"/>
              <a:gd name="T7" fmla="*/ 118 h 1158"/>
              <a:gd name="T8" fmla="*/ 280 w 714"/>
              <a:gd name="T9" fmla="*/ 84 h 1158"/>
              <a:gd name="T10" fmla="*/ 356 w 714"/>
              <a:gd name="T11" fmla="*/ 56 h 1158"/>
              <a:gd name="T12" fmla="*/ 434 w 714"/>
              <a:gd name="T13" fmla="*/ 34 h 1158"/>
              <a:gd name="T14" fmla="*/ 512 w 714"/>
              <a:gd name="T15" fmla="*/ 18 h 1158"/>
              <a:gd name="T16" fmla="*/ 592 w 714"/>
              <a:gd name="T17" fmla="*/ 6 h 1158"/>
              <a:gd name="T18" fmla="*/ 672 w 714"/>
              <a:gd name="T19" fmla="*/ 0 h 1158"/>
              <a:gd name="T20" fmla="*/ 714 w 714"/>
              <a:gd name="T21" fmla="*/ 0 h 1158"/>
              <a:gd name="T22" fmla="*/ 714 w 714"/>
              <a:gd name="T23" fmla="*/ 1158 h 1158"/>
              <a:gd name="T24" fmla="*/ 0 w 714"/>
              <a:gd name="T25" fmla="*/ 246 h 1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4" h="1158">
                <a:moveTo>
                  <a:pt x="0" y="246"/>
                </a:moveTo>
                <a:lnTo>
                  <a:pt x="66" y="198"/>
                </a:lnTo>
                <a:lnTo>
                  <a:pt x="134" y="156"/>
                </a:lnTo>
                <a:lnTo>
                  <a:pt x="206" y="118"/>
                </a:lnTo>
                <a:lnTo>
                  <a:pt x="280" y="84"/>
                </a:lnTo>
                <a:lnTo>
                  <a:pt x="356" y="56"/>
                </a:lnTo>
                <a:lnTo>
                  <a:pt x="434" y="34"/>
                </a:lnTo>
                <a:lnTo>
                  <a:pt x="512" y="18"/>
                </a:lnTo>
                <a:lnTo>
                  <a:pt x="592" y="6"/>
                </a:lnTo>
                <a:lnTo>
                  <a:pt x="672" y="0"/>
                </a:lnTo>
                <a:lnTo>
                  <a:pt x="714" y="0"/>
                </a:lnTo>
                <a:lnTo>
                  <a:pt x="714" y="1158"/>
                </a:lnTo>
                <a:lnTo>
                  <a:pt x="0" y="24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0" name="Text Box 30"/>
          <p:cNvSpPr txBox="1">
            <a:spLocks noChangeArrowheads="1"/>
          </p:cNvSpPr>
          <p:nvPr/>
        </p:nvSpPr>
        <p:spPr bwMode="auto">
          <a:xfrm>
            <a:off x="4724400" y="1295400"/>
            <a:ext cx="1716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misc. aquatic insects</a:t>
            </a:r>
          </a:p>
        </p:txBody>
      </p:sp>
      <p:sp>
        <p:nvSpPr>
          <p:cNvPr id="112671" name="Text Box 31"/>
          <p:cNvSpPr txBox="1">
            <a:spLocks noChangeArrowheads="1"/>
          </p:cNvSpPr>
          <p:nvPr/>
        </p:nvSpPr>
        <p:spPr bwMode="auto">
          <a:xfrm>
            <a:off x="5181600" y="1524000"/>
            <a:ext cx="979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Coleoptera</a:t>
            </a:r>
          </a:p>
        </p:txBody>
      </p:sp>
      <p:sp>
        <p:nvSpPr>
          <p:cNvPr id="112672" name="Text Box 32"/>
          <p:cNvSpPr txBox="1">
            <a:spLocks noChangeArrowheads="1"/>
          </p:cNvSpPr>
          <p:nvPr/>
        </p:nvSpPr>
        <p:spPr bwMode="auto">
          <a:xfrm>
            <a:off x="5486400" y="1752600"/>
            <a:ext cx="708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Diptera</a:t>
            </a:r>
          </a:p>
        </p:txBody>
      </p:sp>
      <p:sp>
        <p:nvSpPr>
          <p:cNvPr id="112673" name="Text Box 33"/>
          <p:cNvSpPr txBox="1">
            <a:spLocks noChangeArrowheads="1"/>
          </p:cNvSpPr>
          <p:nvPr/>
        </p:nvSpPr>
        <p:spPr bwMode="auto">
          <a:xfrm>
            <a:off x="5791200" y="1935163"/>
            <a:ext cx="13001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Ephemeroptera</a:t>
            </a:r>
          </a:p>
        </p:txBody>
      </p:sp>
      <p:sp>
        <p:nvSpPr>
          <p:cNvPr id="112674" name="Text Box 34"/>
          <p:cNvSpPr txBox="1">
            <a:spLocks noChangeArrowheads="1"/>
          </p:cNvSpPr>
          <p:nvPr/>
        </p:nvSpPr>
        <p:spPr bwMode="auto">
          <a:xfrm>
            <a:off x="6308725" y="2667000"/>
            <a:ext cx="927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Hemiptera</a:t>
            </a:r>
          </a:p>
        </p:txBody>
      </p:sp>
      <p:sp>
        <p:nvSpPr>
          <p:cNvPr id="112675" name="Text Box 35"/>
          <p:cNvSpPr txBox="1">
            <a:spLocks noChangeArrowheads="1"/>
          </p:cNvSpPr>
          <p:nvPr/>
        </p:nvSpPr>
        <p:spPr bwMode="auto">
          <a:xfrm>
            <a:off x="6477000" y="3806825"/>
            <a:ext cx="803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Odonata</a:t>
            </a:r>
          </a:p>
        </p:txBody>
      </p:sp>
      <p:sp>
        <p:nvSpPr>
          <p:cNvPr id="112676" name="Text Box 36"/>
          <p:cNvSpPr txBox="1">
            <a:spLocks noChangeArrowheads="1"/>
          </p:cNvSpPr>
          <p:nvPr/>
        </p:nvSpPr>
        <p:spPr bwMode="auto">
          <a:xfrm>
            <a:off x="5486400" y="5148263"/>
            <a:ext cx="1022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Trichoptera</a:t>
            </a:r>
          </a:p>
        </p:txBody>
      </p:sp>
      <p:sp>
        <p:nvSpPr>
          <p:cNvPr id="112677" name="Text Box 37"/>
          <p:cNvSpPr txBox="1">
            <a:spLocks noChangeArrowheads="1"/>
          </p:cNvSpPr>
          <p:nvPr/>
        </p:nvSpPr>
        <p:spPr bwMode="auto">
          <a:xfrm>
            <a:off x="6003925" y="4724400"/>
            <a:ext cx="962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Plecoptera</a:t>
            </a:r>
          </a:p>
        </p:txBody>
      </p:sp>
      <p:sp>
        <p:nvSpPr>
          <p:cNvPr id="112678" name="Text Box 38"/>
          <p:cNvSpPr txBox="1">
            <a:spLocks noChangeArrowheads="1"/>
          </p:cNvSpPr>
          <p:nvPr/>
        </p:nvSpPr>
        <p:spPr bwMode="auto">
          <a:xfrm>
            <a:off x="4876800" y="5376863"/>
            <a:ext cx="14509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terrestrial insects</a:t>
            </a:r>
          </a:p>
        </p:txBody>
      </p:sp>
      <p:sp>
        <p:nvSpPr>
          <p:cNvPr id="112679" name="Text Box 39"/>
          <p:cNvSpPr txBox="1">
            <a:spLocks noChangeArrowheads="1"/>
          </p:cNvSpPr>
          <p:nvPr/>
        </p:nvSpPr>
        <p:spPr bwMode="auto">
          <a:xfrm>
            <a:off x="4114800" y="5605463"/>
            <a:ext cx="1533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unidentified fishes</a:t>
            </a:r>
          </a:p>
        </p:txBody>
      </p:sp>
      <p:sp>
        <p:nvSpPr>
          <p:cNvPr id="112680" name="Text Box 40"/>
          <p:cNvSpPr txBox="1">
            <a:spLocks noChangeArrowheads="1"/>
          </p:cNvSpPr>
          <p:nvPr/>
        </p:nvSpPr>
        <p:spPr bwMode="auto">
          <a:xfrm>
            <a:off x="2895600" y="5334000"/>
            <a:ext cx="75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suckers</a:t>
            </a:r>
          </a:p>
        </p:txBody>
      </p:sp>
      <p:sp>
        <p:nvSpPr>
          <p:cNvPr id="112681" name="Text Box 41"/>
          <p:cNvSpPr txBox="1">
            <a:spLocks noChangeArrowheads="1"/>
          </p:cNvSpPr>
          <p:nvPr/>
        </p:nvSpPr>
        <p:spPr bwMode="auto">
          <a:xfrm>
            <a:off x="2438400" y="4919663"/>
            <a:ext cx="8032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sculpins</a:t>
            </a:r>
          </a:p>
        </p:txBody>
      </p:sp>
      <p:sp>
        <p:nvSpPr>
          <p:cNvPr id="112682" name="Text Box 42"/>
          <p:cNvSpPr txBox="1">
            <a:spLocks noChangeArrowheads="1"/>
          </p:cNvSpPr>
          <p:nvPr/>
        </p:nvSpPr>
        <p:spPr bwMode="auto">
          <a:xfrm>
            <a:off x="1828800" y="4462463"/>
            <a:ext cx="1066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pikeminnow</a:t>
            </a:r>
          </a:p>
        </p:txBody>
      </p:sp>
      <p:sp>
        <p:nvSpPr>
          <p:cNvPr id="112683" name="Text Box 43"/>
          <p:cNvSpPr txBox="1">
            <a:spLocks noChangeArrowheads="1"/>
          </p:cNvSpPr>
          <p:nvPr/>
        </p:nvSpPr>
        <p:spPr bwMode="auto">
          <a:xfrm>
            <a:off x="2057400" y="3929063"/>
            <a:ext cx="5984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roach</a:t>
            </a:r>
          </a:p>
        </p:txBody>
      </p:sp>
      <p:sp>
        <p:nvSpPr>
          <p:cNvPr id="112684" name="Text Box 44"/>
          <p:cNvSpPr txBox="1">
            <a:spLocks noChangeArrowheads="1"/>
          </p:cNvSpPr>
          <p:nvPr/>
        </p:nvSpPr>
        <p:spPr bwMode="auto">
          <a:xfrm>
            <a:off x="1600200" y="3611563"/>
            <a:ext cx="1003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stickleback</a:t>
            </a:r>
          </a:p>
        </p:txBody>
      </p:sp>
      <p:sp>
        <p:nvSpPr>
          <p:cNvPr id="112685" name="Text Box 45"/>
          <p:cNvSpPr txBox="1">
            <a:spLocks noChangeArrowheads="1"/>
          </p:cNvSpPr>
          <p:nvPr/>
        </p:nvSpPr>
        <p:spPr bwMode="auto">
          <a:xfrm>
            <a:off x="1828800" y="3121025"/>
            <a:ext cx="7667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lamprey</a:t>
            </a:r>
          </a:p>
        </p:txBody>
      </p:sp>
      <p:sp>
        <p:nvSpPr>
          <p:cNvPr id="112686" name="Text Box 46"/>
          <p:cNvSpPr txBox="1">
            <a:spLocks noChangeArrowheads="1"/>
          </p:cNvSpPr>
          <p:nvPr/>
        </p:nvSpPr>
        <p:spPr bwMode="auto">
          <a:xfrm>
            <a:off x="2109788" y="2286000"/>
            <a:ext cx="9382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salmonids</a:t>
            </a:r>
          </a:p>
        </p:txBody>
      </p:sp>
      <p:sp>
        <p:nvSpPr>
          <p:cNvPr id="112687" name="Text Box 47"/>
          <p:cNvSpPr txBox="1">
            <a:spLocks noChangeArrowheads="1"/>
          </p:cNvSpPr>
          <p:nvPr/>
        </p:nvSpPr>
        <p:spPr bwMode="auto">
          <a:xfrm>
            <a:off x="3465513" y="1524000"/>
            <a:ext cx="573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</a:rPr>
              <a:t>misc.</a:t>
            </a:r>
          </a:p>
        </p:txBody>
      </p:sp>
      <p:sp>
        <p:nvSpPr>
          <p:cNvPr id="112688" name="Text Box 48"/>
          <p:cNvSpPr txBox="1">
            <a:spLocks noChangeArrowheads="1"/>
          </p:cNvSpPr>
          <p:nvPr/>
        </p:nvSpPr>
        <p:spPr bwMode="auto">
          <a:xfrm>
            <a:off x="1752600" y="533400"/>
            <a:ext cx="5967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tx1"/>
                </a:solidFill>
              </a:rPr>
              <a:t>Pikeminnow Diet Composition by % Weight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Share\sqf.srtmeal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513"/>
            <a:ext cx="9144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" y="609600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8689" y="4876800"/>
            <a:ext cx="84107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Competition with salmonids?</a:t>
            </a:r>
            <a:endParaRPr lang="en-US" sz="5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08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026" descr="C:\share\srtpkm.comp.pnw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 anchor="ctr"/>
          <a:lstStyle/>
          <a:p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17 C (62°F):</a:t>
            </a:r>
            <a:b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on </a:t>
            </a: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steelhead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22 C (71°F):</a:t>
            </a:r>
            <a:b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</a:t>
            </a:r>
            <a:r>
              <a:rPr lang="en-US" alt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competitors with </a:t>
            </a:r>
            <a:r>
              <a:rPr lang="en-US" altLang="en-US" sz="4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steelhead</a:t>
            </a:r>
            <a:r>
              <a:rPr lang="en-US" altLang="en-US" sz="4400" dirty="0">
                <a:solidFill>
                  <a:srgbClr val="FFFF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4400" dirty="0">
                <a:solidFill>
                  <a:srgbClr val="FFFF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4400" dirty="0">
              <a:solidFill>
                <a:srgbClr val="FFFF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724400"/>
            <a:ext cx="4236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</a:rPr>
              <a:t>Distribution?</a:t>
            </a:r>
            <a:endParaRPr lang="en-US" sz="6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57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harvey\Fig&amp;Sli\teel\teelfiga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7" b="25693"/>
          <a:stretch/>
        </p:blipFill>
        <p:spPr bwMode="auto">
          <a:xfrm>
            <a:off x="990600" y="1371600"/>
            <a:ext cx="720684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38777" y="381000"/>
            <a:ext cx="7175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Calibri" panose="020F0502020204030204" pitchFamily="34" charset="0"/>
              </a:rPr>
              <a:t>Pikeminnow</a:t>
            </a:r>
            <a:r>
              <a:rPr lang="en-US" sz="4000" dirty="0">
                <a:latin typeface="Calibri" panose="020F0502020204030204" pitchFamily="34" charset="0"/>
              </a:rPr>
              <a:t> use warm tributaries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harvey\Palabras\Model\teelmap.em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541"/>
          <a:stretch/>
        </p:blipFill>
        <p:spPr bwMode="auto">
          <a:xfrm>
            <a:off x="3359150" y="-152400"/>
            <a:ext cx="563245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7626350" y="1371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473950" y="16002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702550" y="6096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702550" y="17526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8388350" y="21336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9949" y="2590800"/>
            <a:ext cx="29787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Spawning?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Share\sqf.uw.lockwoo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763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800600"/>
            <a:ext cx="39753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</a:rPr>
              <a:t>Movement?</a:t>
            </a:r>
            <a:endParaRPr lang="en-US" sz="60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"/>
            <a:ext cx="9144000" cy="602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95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3505200" y="-152400"/>
            <a:ext cx="4953000" cy="7010400"/>
            <a:chOff x="1853" y="0"/>
            <a:chExt cx="3907" cy="5899"/>
          </a:xfrm>
        </p:grpSpPr>
        <p:graphicFrame>
          <p:nvGraphicFramePr>
            <p:cNvPr id="13314" name="Object 2"/>
            <p:cNvGraphicFramePr>
              <a:graphicFrameLocks noChangeAspect="1"/>
            </p:cNvGraphicFramePr>
            <p:nvPr/>
          </p:nvGraphicFramePr>
          <p:xfrm>
            <a:off x="1853" y="1670"/>
            <a:ext cx="3907" cy="1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89" name="Chart" r:id="rId3" imgW="6202928" imgH="1836919" progId="Excel.Chart.8">
                    <p:embed/>
                  </p:oleObj>
                </mc:Choice>
                <mc:Fallback>
                  <p:oleObj name="Chart" r:id="rId3" imgW="6202928" imgH="1836919" progId="Excel.Chart.8">
                    <p:embed/>
                    <p:pic>
                      <p:nvPicPr>
                        <p:cNvPr id="0" name="Object 2"/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3" y="1670"/>
                          <a:ext cx="3907" cy="1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5" name="Object 3"/>
            <p:cNvGraphicFramePr>
              <a:graphicFrameLocks noChangeAspect="1"/>
            </p:cNvGraphicFramePr>
            <p:nvPr/>
          </p:nvGraphicFramePr>
          <p:xfrm>
            <a:off x="1872" y="2890"/>
            <a:ext cx="3864" cy="30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90" name="Chart" r:id="rId5" imgW="6134292" imgH="4633174" progId="Excel.Chart.8">
                    <p:embed/>
                  </p:oleObj>
                </mc:Choice>
                <mc:Fallback>
                  <p:oleObj name="Chart" r:id="rId5" imgW="6134292" imgH="4633174" progId="Excel.Chart.8">
                    <p:embed/>
                    <p:pic>
                      <p:nvPicPr>
                        <p:cNvPr id="0" name="Object 3"/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2890"/>
                          <a:ext cx="3864" cy="30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6" name="Object 4"/>
            <p:cNvGraphicFramePr>
              <a:graphicFrameLocks noChangeAspect="1"/>
            </p:cNvGraphicFramePr>
            <p:nvPr/>
          </p:nvGraphicFramePr>
          <p:xfrm>
            <a:off x="1863" y="0"/>
            <a:ext cx="3888" cy="1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91" name="Chart" r:id="rId7" imgW="6172584" imgH="2636728" progId="Excel.Chart.8">
                    <p:embed/>
                  </p:oleObj>
                </mc:Choice>
                <mc:Fallback>
                  <p:oleObj name="Chart" r:id="rId7" imgW="6172584" imgH="2636728" progId="Excel.Chart.8">
                    <p:embed/>
                    <p:pic>
                      <p:nvPicPr>
                        <p:cNvPr id="0" name="Object 4"/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3" y="0"/>
                          <a:ext cx="3888" cy="17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457200" y="838200"/>
            <a:ext cx="2576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Standish-Hickey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209800"/>
            <a:ext cx="139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Miranda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808435"/>
            <a:ext cx="120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Shively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5181600" y="76200"/>
            <a:ext cx="0" cy="40386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5181600" y="4724400"/>
            <a:ext cx="0" cy="1905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82339"/>
              </p:ext>
            </p:extLst>
          </p:nvPr>
        </p:nvGraphicFramePr>
        <p:xfrm>
          <a:off x="1752600" y="1524000"/>
          <a:ext cx="6108700" cy="498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3" name="CorelDRAW" r:id="rId3" imgW="7190280" imgH="5870880" progId="CorelDraw.Graphic.8">
                  <p:embed/>
                </p:oleObj>
              </mc:Choice>
              <mc:Fallback>
                <p:oleObj name="CorelDRAW" r:id="rId3" imgW="7190280" imgH="587088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0"/>
                        <a:ext cx="6108700" cy="498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6870" y="457200"/>
            <a:ext cx="890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Night moves at Standish-Hickey…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1295400"/>
            <a:ext cx="490390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Thanks, 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It’s Over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105400"/>
            <a:ext cx="85827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Pikeminnow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papers here: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://users.humboldt.edu/bcharvey/publications.html</a:t>
            </a:r>
          </a:p>
        </p:txBody>
      </p:sp>
    </p:spTree>
    <p:extLst>
      <p:ext uri="{BB962C8B-B14F-4D97-AF65-F5344CB8AC3E}">
        <p14:creationId xmlns:p14="http://schemas.microsoft.com/office/powerpoint/2010/main" val="293203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808080"/>
    </a:dk1>
    <a:lt1>
      <a:srgbClr val="FFFF00"/>
    </a:lt1>
    <a:dk2>
      <a:srgbClr val="0000FF"/>
    </a:dk2>
    <a:lt2>
      <a:srgbClr val="FFFF00"/>
    </a:lt2>
    <a:accent1>
      <a:srgbClr val="00CC99"/>
    </a:accent1>
    <a:accent2>
      <a:srgbClr val="3333CC"/>
    </a:accent2>
    <a:accent3>
      <a:srgbClr val="AAAAFF"/>
    </a:accent3>
    <a:accent4>
      <a:srgbClr val="DADA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2526</TotalTime>
  <Words>197</Words>
  <Application>Microsoft Office PowerPoint</Application>
  <PresentationFormat>On-screen Show (4:3)</PresentationFormat>
  <Paragraphs>80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Calibri</vt:lpstr>
      <vt:lpstr>Times New Roman</vt:lpstr>
      <vt:lpstr>Default Design</vt:lpstr>
      <vt:lpstr>Chart</vt:lpstr>
      <vt:lpstr>CorelDRAW</vt:lpstr>
      <vt:lpstr>Eel River Pikeminnow: Basic Stuff</vt:lpstr>
      <vt:lpstr>What’s a shrew got to do with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@ 17 C (62°F): no influence on steelhead   @ 22 C (71°F): equal competitors with steelhead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USDA Forest Service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USDA</dc:creator>
  <cp:lastModifiedBy>Harvey, Bret -FS</cp:lastModifiedBy>
  <cp:revision>134</cp:revision>
  <dcterms:created xsi:type="dcterms:W3CDTF">2000-09-18T20:29:01Z</dcterms:created>
  <dcterms:modified xsi:type="dcterms:W3CDTF">2019-03-27T15:08:07Z</dcterms:modified>
</cp:coreProperties>
</file>